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</p:sldIdLst>
  <p:sldSz cx="10083800" cy="7556500"/>
  <p:notesSz cx="100838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4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2515"/>
            <a:ext cx="857123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1640"/>
            <a:ext cx="705866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1" i="0">
                <a:solidFill>
                  <a:srgbClr val="18898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100" b="1" i="0">
                <a:solidFill>
                  <a:srgbClr val="18898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1" i="0">
                <a:solidFill>
                  <a:srgbClr val="18898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62940" y="1602740"/>
            <a:ext cx="3740785" cy="4282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7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1" i="0">
                <a:solidFill>
                  <a:srgbClr val="18898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079990" cy="75565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82470" y="584200"/>
            <a:ext cx="5028565" cy="65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00" b="1" i="0">
                <a:solidFill>
                  <a:srgbClr val="18898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6119" y="1694179"/>
            <a:ext cx="7769859" cy="18110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00" b="1" i="0">
                <a:solidFill>
                  <a:srgbClr val="18898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27545"/>
            <a:ext cx="3226816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60336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inventors.about.com/od/timelines/a/twentieth_4.htm" TargetMode="External"/><Relationship Id="rId2" Type="http://schemas.openxmlformats.org/officeDocument/2006/relationships/hyperlink" Target="http://mediaresearchhub.ssrc.org/elihu-katz/person_vie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unication.mscc.huji.ac.il/upload/File/KatzCV.pdf" TargetMode="External"/><Relationship Id="rId5" Type="http://schemas.openxmlformats.org/officeDocument/2006/relationships/hyperlink" Target="http://research.yahoo.com/pub/3386" TargetMode="External"/><Relationship Id="rId4" Type="http://schemas.openxmlformats.org/officeDocument/2006/relationships/hyperlink" Target="http://www.thepeoplehistory.com/1957.html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okrags.com/research/lazarsfeld-paul-f-1901-1976-" TargetMode="External"/><Relationship Id="rId2" Type="http://schemas.openxmlformats.org/officeDocument/2006/relationships/hyperlink" Target="http://repository.upenn.edu/cgi/viewcontent.cg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utofthequestion.org/Media-Research-of-the-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 marR="5080" indent="1270" algn="ctr">
              <a:lnSpc>
                <a:spcPts val="4570"/>
              </a:lnSpc>
              <a:spcBef>
                <a:spcPts val="540"/>
              </a:spcBef>
            </a:pPr>
            <a:r>
              <a:rPr spc="-10" dirty="0"/>
              <a:t>The </a:t>
            </a:r>
            <a:r>
              <a:rPr dirty="0"/>
              <a:t>Two-Step </a:t>
            </a:r>
            <a:r>
              <a:rPr spc="-5" dirty="0"/>
              <a:t>Flow </a:t>
            </a:r>
            <a:r>
              <a:rPr dirty="0"/>
              <a:t>of  </a:t>
            </a:r>
            <a:r>
              <a:rPr spc="-5" dirty="0"/>
              <a:t>Communication: </a:t>
            </a:r>
            <a:r>
              <a:rPr spc="-15" dirty="0"/>
              <a:t>An</a:t>
            </a:r>
            <a:r>
              <a:rPr spc="-75" dirty="0"/>
              <a:t> </a:t>
            </a:r>
            <a:r>
              <a:rPr spc="-5" dirty="0"/>
              <a:t>Up-to-Date  Report </a:t>
            </a:r>
            <a:r>
              <a:rPr dirty="0"/>
              <a:t>on </a:t>
            </a:r>
            <a:r>
              <a:rPr spc="-5" dirty="0"/>
              <a:t>an</a:t>
            </a:r>
            <a:r>
              <a:rPr spc="-35" dirty="0"/>
              <a:t> </a:t>
            </a:r>
            <a:r>
              <a:rPr spc="-5" dirty="0"/>
              <a:t>Hypothesis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48709" y="3451859"/>
            <a:ext cx="2125345" cy="1454244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467359" marR="372745" indent="-321310">
              <a:lnSpc>
                <a:spcPts val="2900"/>
              </a:lnSpc>
              <a:spcBef>
                <a:spcPts val="380"/>
              </a:spcBef>
            </a:pPr>
            <a:r>
              <a:rPr sz="2600" b="1" spc="-5" dirty="0">
                <a:solidFill>
                  <a:srgbClr val="188989"/>
                </a:solidFill>
                <a:latin typeface="Arial"/>
                <a:cs typeface="Arial"/>
              </a:rPr>
              <a:t>Elihu</a:t>
            </a:r>
            <a:r>
              <a:rPr sz="2600" b="1" spc="-60" dirty="0">
                <a:solidFill>
                  <a:srgbClr val="188989"/>
                </a:solidFill>
                <a:latin typeface="Arial"/>
                <a:cs typeface="Arial"/>
              </a:rPr>
              <a:t> </a:t>
            </a:r>
            <a:r>
              <a:rPr sz="2600" b="1" spc="-5" dirty="0">
                <a:solidFill>
                  <a:srgbClr val="188989"/>
                </a:solidFill>
                <a:latin typeface="Arial"/>
                <a:cs typeface="Arial"/>
              </a:rPr>
              <a:t>Katz  </a:t>
            </a:r>
            <a:r>
              <a:rPr sz="2600" b="1">
                <a:solidFill>
                  <a:srgbClr val="188989"/>
                </a:solidFill>
                <a:latin typeface="Arial"/>
                <a:cs typeface="Arial"/>
              </a:rPr>
              <a:t>(</a:t>
            </a:r>
            <a:r>
              <a:rPr sz="2600" b="1" smtClean="0">
                <a:solidFill>
                  <a:srgbClr val="188989"/>
                </a:solidFill>
                <a:latin typeface="Arial"/>
                <a:cs typeface="Arial"/>
              </a:rPr>
              <a:t>1957)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70100" y="584200"/>
            <a:ext cx="4849495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Elmira </a:t>
            </a:r>
            <a:r>
              <a:rPr spc="-5" dirty="0"/>
              <a:t>Study</a:t>
            </a:r>
            <a:r>
              <a:rPr spc="-75" dirty="0"/>
              <a:t> </a:t>
            </a:r>
            <a:r>
              <a:rPr spc="-5" dirty="0"/>
              <a:t>(1948)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9269" y="1750059"/>
            <a:ext cx="8050530" cy="440817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335915" marR="1042035" indent="-323850">
              <a:lnSpc>
                <a:spcPts val="3560"/>
              </a:lnSpc>
              <a:spcBef>
                <a:spcPts val="450"/>
              </a:spcBef>
            </a:pPr>
            <a:r>
              <a:rPr sz="3200" spc="-5" dirty="0">
                <a:latin typeface="Arial"/>
                <a:cs typeface="Arial"/>
              </a:rPr>
              <a:t>Bernard Berelson, </a:t>
            </a:r>
            <a:r>
              <a:rPr sz="3200" dirty="0">
                <a:latin typeface="Arial"/>
                <a:cs typeface="Arial"/>
              </a:rPr>
              <a:t>Paul Lazarsfeld and  </a:t>
            </a:r>
            <a:r>
              <a:rPr sz="3200" spc="-5" dirty="0">
                <a:latin typeface="Arial"/>
                <a:cs typeface="Arial"/>
              </a:rPr>
              <a:t>William</a:t>
            </a:r>
            <a:r>
              <a:rPr sz="3200" spc="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McPhee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3200" b="1" spc="-5" dirty="0">
                <a:latin typeface="Arial"/>
                <a:cs typeface="Arial"/>
              </a:rPr>
              <a:t>Focus:</a:t>
            </a:r>
            <a:endParaRPr sz="3200">
              <a:latin typeface="Arial"/>
              <a:cs typeface="Arial"/>
            </a:endParaRPr>
          </a:p>
          <a:p>
            <a:pPr marL="335915" marR="5080" indent="-323850">
              <a:lnSpc>
                <a:spcPts val="3570"/>
              </a:lnSpc>
              <a:spcBef>
                <a:spcPts val="1495"/>
              </a:spcBef>
            </a:pPr>
            <a:r>
              <a:rPr sz="3200" dirty="0">
                <a:latin typeface="Arial"/>
                <a:cs typeface="Arial"/>
              </a:rPr>
              <a:t>Social and Psychological Aspects of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Political  Behavior </a:t>
            </a:r>
            <a:r>
              <a:rPr sz="3200" spc="5" dirty="0">
                <a:latin typeface="Arial"/>
                <a:cs typeface="Arial"/>
              </a:rPr>
              <a:t>among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Voters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sz="3200" b="1" spc="-5" dirty="0">
                <a:latin typeface="Arial"/>
                <a:cs typeface="Arial"/>
              </a:rPr>
              <a:t>Method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Used:</a:t>
            </a:r>
            <a:endParaRPr sz="3200">
              <a:latin typeface="Arial"/>
              <a:cs typeface="Arial"/>
            </a:endParaRPr>
          </a:p>
          <a:p>
            <a:pPr marL="335915" marR="1318260" indent="-323850">
              <a:lnSpc>
                <a:spcPts val="3570"/>
              </a:lnSpc>
              <a:spcBef>
                <a:spcPts val="1495"/>
              </a:spcBef>
            </a:pPr>
            <a:r>
              <a:rPr sz="3200" dirty="0">
                <a:latin typeface="Arial"/>
                <a:cs typeface="Arial"/>
              </a:rPr>
              <a:t>Mailback Questionnaires, Telephone  </a:t>
            </a:r>
            <a:r>
              <a:rPr sz="3200" spc="-5" dirty="0">
                <a:latin typeface="Arial"/>
                <a:cs typeface="Arial"/>
              </a:rPr>
              <a:t>Interviews, </a:t>
            </a:r>
            <a:r>
              <a:rPr sz="3200" dirty="0">
                <a:latin typeface="Arial"/>
                <a:cs typeface="Arial"/>
              </a:rPr>
              <a:t>and Personal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Interviews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Rovere Study</a:t>
            </a:r>
            <a:r>
              <a:rPr spc="-90" dirty="0"/>
              <a:t> </a:t>
            </a:r>
            <a:r>
              <a:rPr dirty="0"/>
              <a:t>(1949)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2280" y="1206500"/>
            <a:ext cx="8091805" cy="5822950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sz="3200" dirty="0">
                <a:latin typeface="Arial"/>
                <a:cs typeface="Arial"/>
              </a:rPr>
              <a:t>Robert Merton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(Sociologist)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sz="3200" b="1" dirty="0">
                <a:latin typeface="Arial"/>
                <a:cs typeface="Arial"/>
              </a:rPr>
              <a:t>Objective:</a:t>
            </a:r>
            <a:endParaRPr sz="3200">
              <a:latin typeface="Arial"/>
              <a:cs typeface="Arial"/>
            </a:endParaRPr>
          </a:p>
          <a:p>
            <a:pPr marL="337820" marR="167640" indent="-325120">
              <a:lnSpc>
                <a:spcPts val="3560"/>
              </a:lnSpc>
              <a:spcBef>
                <a:spcPts val="1510"/>
              </a:spcBef>
            </a:pPr>
            <a:r>
              <a:rPr sz="3200" dirty="0">
                <a:latin typeface="Arial"/>
                <a:cs typeface="Arial"/>
              </a:rPr>
              <a:t>To </a:t>
            </a:r>
            <a:r>
              <a:rPr sz="3200" spc="-5" dirty="0">
                <a:latin typeface="Arial"/>
                <a:cs typeface="Arial"/>
              </a:rPr>
              <a:t>solve the </a:t>
            </a:r>
            <a:r>
              <a:rPr sz="3200" dirty="0">
                <a:latin typeface="Arial"/>
                <a:cs typeface="Arial"/>
              </a:rPr>
              <a:t>problem posed by </a:t>
            </a:r>
            <a:r>
              <a:rPr sz="3200" spc="-5" dirty="0">
                <a:latin typeface="Arial"/>
                <a:cs typeface="Arial"/>
              </a:rPr>
              <a:t>the People's  Choice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3200" b="1" dirty="0">
                <a:latin typeface="Arial"/>
                <a:cs typeface="Arial"/>
              </a:rPr>
              <a:t>Focus:</a:t>
            </a:r>
            <a:endParaRPr sz="3200">
              <a:latin typeface="Arial"/>
              <a:cs typeface="Arial"/>
            </a:endParaRPr>
          </a:p>
          <a:p>
            <a:pPr marL="337820" marR="105410" indent="-325120">
              <a:lnSpc>
                <a:spcPts val="3570"/>
              </a:lnSpc>
              <a:spcBef>
                <a:spcPts val="1490"/>
              </a:spcBef>
            </a:pPr>
            <a:r>
              <a:rPr sz="3200" dirty="0">
                <a:latin typeface="Arial"/>
                <a:cs typeface="Arial"/>
              </a:rPr>
              <a:t>Interpersonal </a:t>
            </a:r>
            <a:r>
              <a:rPr sz="3200" spc="-5" dirty="0">
                <a:latin typeface="Arial"/>
                <a:cs typeface="Arial"/>
              </a:rPr>
              <a:t>influence </a:t>
            </a:r>
            <a:r>
              <a:rPr sz="3200" dirty="0">
                <a:latin typeface="Arial"/>
                <a:cs typeface="Arial"/>
              </a:rPr>
              <a:t>and communications  behavior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3200" b="1" spc="-5" dirty="0">
                <a:latin typeface="Arial"/>
                <a:cs typeface="Arial"/>
              </a:rPr>
              <a:t>Limitation:</a:t>
            </a:r>
            <a:endParaRPr sz="3200">
              <a:latin typeface="Arial"/>
              <a:cs typeface="Arial"/>
            </a:endParaRPr>
          </a:p>
          <a:p>
            <a:pPr marL="337820" marR="5080" indent="-325120">
              <a:lnSpc>
                <a:spcPts val="3570"/>
              </a:lnSpc>
              <a:spcBef>
                <a:spcPts val="1490"/>
              </a:spcBef>
            </a:pPr>
            <a:r>
              <a:rPr sz="3200" spc="-5" dirty="0">
                <a:latin typeface="Arial"/>
                <a:cs typeface="Arial"/>
              </a:rPr>
              <a:t>Little attention to interaction between </a:t>
            </a:r>
            <a:r>
              <a:rPr sz="3200" dirty="0">
                <a:latin typeface="Arial"/>
                <a:cs typeface="Arial"/>
              </a:rPr>
              <a:t>leaders  and </a:t>
            </a:r>
            <a:r>
              <a:rPr sz="3200" spc="-5" dirty="0">
                <a:latin typeface="Arial"/>
                <a:cs typeface="Arial"/>
              </a:rPr>
              <a:t>the </a:t>
            </a:r>
            <a:r>
              <a:rPr sz="3200" dirty="0">
                <a:latin typeface="Arial"/>
                <a:cs typeface="Arial"/>
              </a:rPr>
              <a:t>original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informants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8919" y="584200"/>
            <a:ext cx="5954395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Decatur Study</a:t>
            </a:r>
            <a:r>
              <a:rPr spc="-50" dirty="0"/>
              <a:t> </a:t>
            </a:r>
            <a:r>
              <a:rPr spc="-5" dirty="0"/>
              <a:t>(1945-46)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9269" y="1604009"/>
            <a:ext cx="7395845" cy="4734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80340">
              <a:lnSpc>
                <a:spcPct val="129900"/>
              </a:lnSpc>
              <a:spcBef>
                <a:spcPts val="100"/>
              </a:spcBef>
            </a:pPr>
            <a:r>
              <a:rPr sz="3200" spc="-5" dirty="0">
                <a:latin typeface="Arial"/>
                <a:cs typeface="Arial"/>
              </a:rPr>
              <a:t>Elihu Katz </a:t>
            </a:r>
            <a:r>
              <a:rPr sz="3200" dirty="0">
                <a:latin typeface="Arial"/>
                <a:cs typeface="Arial"/>
              </a:rPr>
              <a:t>and Paul Lazarsfeld  Decision-making </a:t>
            </a:r>
            <a:r>
              <a:rPr sz="3200" spc="-5" dirty="0">
                <a:latin typeface="Arial"/>
                <a:cs typeface="Arial"/>
              </a:rPr>
              <a:t>in </a:t>
            </a:r>
            <a:r>
              <a:rPr sz="3200" dirty="0">
                <a:latin typeface="Arial"/>
                <a:cs typeface="Arial"/>
              </a:rPr>
              <a:t>marketing,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fashions,</a:t>
            </a:r>
            <a:endParaRPr sz="3200">
              <a:latin typeface="Arial"/>
              <a:cs typeface="Arial"/>
            </a:endParaRPr>
          </a:p>
          <a:p>
            <a:pPr marL="335915">
              <a:lnSpc>
                <a:spcPts val="3570"/>
              </a:lnSpc>
            </a:pPr>
            <a:r>
              <a:rPr sz="3200" dirty="0">
                <a:latin typeface="Arial"/>
                <a:cs typeface="Arial"/>
              </a:rPr>
              <a:t>movie-going and </a:t>
            </a:r>
            <a:r>
              <a:rPr sz="3200" spc="-5" dirty="0">
                <a:latin typeface="Arial"/>
                <a:cs typeface="Arial"/>
              </a:rPr>
              <a:t>public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affairs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5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b="1" spc="-5" dirty="0">
                <a:latin typeface="Arial"/>
                <a:cs typeface="Arial"/>
              </a:rPr>
              <a:t>Method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Used:</a:t>
            </a:r>
            <a:endParaRPr sz="3200">
              <a:latin typeface="Arial"/>
              <a:cs typeface="Arial"/>
            </a:endParaRPr>
          </a:p>
          <a:p>
            <a:pPr marL="12700" marR="5080">
              <a:lnSpc>
                <a:spcPct val="129900"/>
              </a:lnSpc>
              <a:spcBef>
                <a:spcPts val="5"/>
              </a:spcBef>
            </a:pPr>
            <a:r>
              <a:rPr sz="3200" dirty="0">
                <a:latin typeface="Arial"/>
                <a:cs typeface="Arial"/>
              </a:rPr>
              <a:t>Asked </a:t>
            </a:r>
            <a:r>
              <a:rPr sz="3200" spc="-5" dirty="0">
                <a:latin typeface="Arial"/>
                <a:cs typeface="Arial"/>
              </a:rPr>
              <a:t>self-designating questions  </a:t>
            </a:r>
            <a:r>
              <a:rPr sz="3200" dirty="0">
                <a:latin typeface="Arial"/>
                <a:cs typeface="Arial"/>
              </a:rPr>
              <a:t>Accounted decisions and </a:t>
            </a:r>
            <a:r>
              <a:rPr sz="3200" spc="-5" dirty="0">
                <a:latin typeface="Arial"/>
                <a:cs typeface="Arial"/>
              </a:rPr>
              <a:t>interviewed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the</a:t>
            </a:r>
            <a:endParaRPr sz="3200">
              <a:latin typeface="Arial"/>
              <a:cs typeface="Arial"/>
            </a:endParaRPr>
          </a:p>
          <a:p>
            <a:pPr marL="335915">
              <a:lnSpc>
                <a:spcPts val="3570"/>
              </a:lnSpc>
            </a:pPr>
            <a:r>
              <a:rPr sz="3200" spc="-5" dirty="0">
                <a:latin typeface="Arial"/>
                <a:cs typeface="Arial"/>
              </a:rPr>
              <a:t>influentials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8919" y="584200"/>
            <a:ext cx="5954395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Decatur Study</a:t>
            </a:r>
            <a:r>
              <a:rPr spc="-50" dirty="0"/>
              <a:t> </a:t>
            </a:r>
            <a:r>
              <a:rPr spc="-5" dirty="0"/>
              <a:t>(1945-46)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8000" y="1784350"/>
            <a:ext cx="6753859" cy="3924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835"/>
              </a:lnSpc>
              <a:spcBef>
                <a:spcPts val="100"/>
              </a:spcBef>
            </a:pPr>
            <a:r>
              <a:rPr sz="3200" b="1" spc="-5" dirty="0">
                <a:latin typeface="Arial"/>
                <a:cs typeface="Arial"/>
              </a:rPr>
              <a:t>Prior Focus</a:t>
            </a:r>
            <a:endParaRPr sz="3200">
              <a:latin typeface="Arial"/>
              <a:cs typeface="Arial"/>
            </a:endParaRPr>
          </a:p>
          <a:p>
            <a:pPr marL="337185" marR="354965" indent="-325120">
              <a:lnSpc>
                <a:spcPts val="3840"/>
              </a:lnSpc>
              <a:spcBef>
                <a:spcPts val="120"/>
              </a:spcBef>
            </a:pPr>
            <a:r>
              <a:rPr sz="3200" spc="-5" dirty="0">
                <a:latin typeface="Arial"/>
                <a:cs typeface="Arial"/>
              </a:rPr>
              <a:t>The relative </a:t>
            </a:r>
            <a:r>
              <a:rPr sz="3200" dirty="0">
                <a:latin typeface="Arial"/>
                <a:cs typeface="Arial"/>
              </a:rPr>
              <a:t>importance of personal  </a:t>
            </a:r>
            <a:r>
              <a:rPr sz="3200" spc="-5" dirty="0">
                <a:latin typeface="Arial"/>
                <a:cs typeface="Arial"/>
              </a:rPr>
              <a:t>influence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ts val="3710"/>
              </a:lnSpc>
            </a:pPr>
            <a:r>
              <a:rPr sz="3200" spc="-5" dirty="0">
                <a:latin typeface="Arial"/>
                <a:cs typeface="Arial"/>
              </a:rPr>
              <a:t>The advisor-advisee</a:t>
            </a:r>
            <a:r>
              <a:rPr sz="3200" dirty="0">
                <a:latin typeface="Arial"/>
                <a:cs typeface="Arial"/>
              </a:rPr>
              <a:t> dyad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Times New Roman"/>
              <a:cs typeface="Times New Roman"/>
            </a:endParaRPr>
          </a:p>
          <a:p>
            <a:pPr marL="12700">
              <a:lnSpc>
                <a:spcPts val="3835"/>
              </a:lnSpc>
            </a:pPr>
            <a:r>
              <a:rPr sz="3200" b="1" spc="-5" dirty="0">
                <a:latin typeface="Arial"/>
                <a:cs typeface="Arial"/>
              </a:rPr>
              <a:t>Problem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Encountered:</a:t>
            </a:r>
            <a:endParaRPr sz="3200">
              <a:latin typeface="Arial"/>
              <a:cs typeface="Arial"/>
            </a:endParaRPr>
          </a:p>
          <a:p>
            <a:pPr marL="337185" marR="5080" indent="-325120">
              <a:lnSpc>
                <a:spcPts val="3840"/>
              </a:lnSpc>
              <a:spcBef>
                <a:spcPts val="125"/>
              </a:spcBef>
            </a:pPr>
            <a:r>
              <a:rPr sz="3200" dirty="0">
                <a:latin typeface="Arial"/>
                <a:cs typeface="Arial"/>
              </a:rPr>
              <a:t>-Not all </a:t>
            </a:r>
            <a:r>
              <a:rPr sz="3200" spc="-5" dirty="0">
                <a:latin typeface="Arial"/>
                <a:cs typeface="Arial"/>
              </a:rPr>
              <a:t>‘snowball’ interviews </a:t>
            </a:r>
            <a:r>
              <a:rPr sz="3200" dirty="0">
                <a:latin typeface="Arial"/>
                <a:cs typeface="Arial"/>
              </a:rPr>
              <a:t>could </a:t>
            </a:r>
            <a:r>
              <a:rPr sz="3200" spc="-5" dirty="0">
                <a:latin typeface="Arial"/>
                <a:cs typeface="Arial"/>
              </a:rPr>
              <a:t>be  </a:t>
            </a:r>
            <a:r>
              <a:rPr sz="3200" dirty="0">
                <a:latin typeface="Arial"/>
                <a:cs typeface="Arial"/>
              </a:rPr>
              <a:t>completed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8919" y="584200"/>
            <a:ext cx="5954395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Decatur Study</a:t>
            </a:r>
            <a:r>
              <a:rPr spc="-50" dirty="0"/>
              <a:t> </a:t>
            </a:r>
            <a:r>
              <a:rPr spc="-5" dirty="0"/>
              <a:t>(1945-46)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8000" y="1784350"/>
            <a:ext cx="8024495" cy="3436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835"/>
              </a:lnSpc>
              <a:spcBef>
                <a:spcPts val="100"/>
              </a:spcBef>
            </a:pPr>
            <a:r>
              <a:rPr sz="3200" b="1" dirty="0">
                <a:latin typeface="Arial"/>
                <a:cs typeface="Arial"/>
              </a:rPr>
              <a:t>Reasons for Goal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Change</a:t>
            </a:r>
            <a:endParaRPr sz="3200">
              <a:latin typeface="Arial"/>
              <a:cs typeface="Arial"/>
            </a:endParaRPr>
          </a:p>
          <a:p>
            <a:pPr marL="337185" marR="115570" indent="-325120">
              <a:lnSpc>
                <a:spcPts val="3840"/>
              </a:lnSpc>
              <a:spcBef>
                <a:spcPts val="120"/>
              </a:spcBef>
            </a:pPr>
            <a:r>
              <a:rPr sz="3200" spc="-5" dirty="0">
                <a:latin typeface="Arial"/>
                <a:cs typeface="Arial"/>
              </a:rPr>
              <a:t>The </a:t>
            </a:r>
            <a:r>
              <a:rPr sz="3200" dirty="0">
                <a:latin typeface="Arial"/>
                <a:cs typeface="Arial"/>
              </a:rPr>
              <a:t>urge </a:t>
            </a:r>
            <a:r>
              <a:rPr sz="3200" spc="-5" dirty="0">
                <a:latin typeface="Arial"/>
                <a:cs typeface="Arial"/>
              </a:rPr>
              <a:t>to find </a:t>
            </a:r>
            <a:r>
              <a:rPr sz="3200" dirty="0">
                <a:latin typeface="Arial"/>
                <a:cs typeface="Arial"/>
              </a:rPr>
              <a:t>out </a:t>
            </a:r>
            <a:r>
              <a:rPr sz="3200" spc="-5" dirty="0">
                <a:latin typeface="Arial"/>
                <a:cs typeface="Arial"/>
              </a:rPr>
              <a:t>the </a:t>
            </a:r>
            <a:r>
              <a:rPr sz="3200" dirty="0">
                <a:latin typeface="Arial"/>
                <a:cs typeface="Arial"/>
              </a:rPr>
              <a:t>opinion leader of an  opinion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leader</a:t>
            </a:r>
            <a:endParaRPr sz="3200">
              <a:latin typeface="Arial"/>
              <a:cs typeface="Arial"/>
            </a:endParaRPr>
          </a:p>
          <a:p>
            <a:pPr marL="337185" marR="5080" indent="-325120">
              <a:lnSpc>
                <a:spcPts val="3840"/>
              </a:lnSpc>
            </a:pPr>
            <a:r>
              <a:rPr sz="3200" spc="-5" dirty="0">
                <a:latin typeface="Arial"/>
                <a:cs typeface="Arial"/>
              </a:rPr>
              <a:t>Opinion </a:t>
            </a:r>
            <a:r>
              <a:rPr sz="3200" dirty="0">
                <a:latin typeface="Arial"/>
                <a:cs typeface="Arial"/>
              </a:rPr>
              <a:t>leaders are only </a:t>
            </a:r>
            <a:r>
              <a:rPr sz="3200" spc="-5" dirty="0">
                <a:latin typeface="Arial"/>
                <a:cs typeface="Arial"/>
              </a:rPr>
              <a:t>influential in certain  </a:t>
            </a:r>
            <a:r>
              <a:rPr sz="3200" dirty="0">
                <a:latin typeface="Arial"/>
                <a:cs typeface="Arial"/>
              </a:rPr>
              <a:t>times and areas he </a:t>
            </a:r>
            <a:r>
              <a:rPr sz="3200" spc="-5" dirty="0">
                <a:latin typeface="Arial"/>
                <a:cs typeface="Arial"/>
              </a:rPr>
              <a:t>is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empowered</a:t>
            </a:r>
            <a:endParaRPr sz="3200">
              <a:latin typeface="Arial"/>
              <a:cs typeface="Arial"/>
            </a:endParaRPr>
          </a:p>
          <a:p>
            <a:pPr marL="337185" marR="150495" indent="-325120">
              <a:lnSpc>
                <a:spcPts val="3829"/>
              </a:lnSpc>
              <a:spcBef>
                <a:spcPts val="10"/>
              </a:spcBef>
            </a:pPr>
            <a:r>
              <a:rPr sz="3200" dirty="0">
                <a:latin typeface="Arial"/>
                <a:cs typeface="Arial"/>
              </a:rPr>
              <a:t>Not </a:t>
            </a:r>
            <a:r>
              <a:rPr sz="3200" spc="-5" dirty="0">
                <a:latin typeface="Arial"/>
                <a:cs typeface="Arial"/>
              </a:rPr>
              <a:t>only in </a:t>
            </a:r>
            <a:r>
              <a:rPr sz="3200" dirty="0">
                <a:latin typeface="Arial"/>
                <a:cs typeface="Arial"/>
              </a:rPr>
              <a:t>demographic terms, but also </a:t>
            </a:r>
            <a:r>
              <a:rPr sz="3200" spc="-5" dirty="0">
                <a:latin typeface="Arial"/>
                <a:cs typeface="Arial"/>
              </a:rPr>
              <a:t>in  </a:t>
            </a:r>
            <a:r>
              <a:rPr sz="3200" dirty="0">
                <a:latin typeface="Arial"/>
                <a:cs typeface="Arial"/>
              </a:rPr>
              <a:t>terms </a:t>
            </a:r>
            <a:r>
              <a:rPr sz="3200" spc="-5" dirty="0">
                <a:latin typeface="Arial"/>
                <a:cs typeface="Arial"/>
              </a:rPr>
              <a:t>of structure </a:t>
            </a:r>
            <a:r>
              <a:rPr sz="3200" dirty="0">
                <a:latin typeface="Arial"/>
                <a:cs typeface="Arial"/>
              </a:rPr>
              <a:t>and values </a:t>
            </a:r>
            <a:r>
              <a:rPr sz="3200" spc="-5" dirty="0">
                <a:latin typeface="Arial"/>
                <a:cs typeface="Arial"/>
              </a:rPr>
              <a:t>of the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group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8919" y="584200"/>
            <a:ext cx="5954395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Decatur Study</a:t>
            </a:r>
            <a:r>
              <a:rPr spc="-50" dirty="0"/>
              <a:t> </a:t>
            </a:r>
            <a:r>
              <a:rPr spc="-5" dirty="0"/>
              <a:t>(1945-46)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0880" y="1783079"/>
            <a:ext cx="7311390" cy="5314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ts val="3704"/>
              </a:lnSpc>
              <a:spcBef>
                <a:spcPts val="100"/>
              </a:spcBef>
            </a:pPr>
            <a:r>
              <a:rPr sz="3200" b="1" i="1" dirty="0">
                <a:latin typeface="Arial"/>
                <a:cs typeface="Arial"/>
              </a:rPr>
              <a:t>Process </a:t>
            </a:r>
            <a:r>
              <a:rPr sz="3200" b="1" i="1" spc="-5" dirty="0">
                <a:latin typeface="Arial"/>
                <a:cs typeface="Arial"/>
              </a:rPr>
              <a:t>of</a:t>
            </a:r>
            <a:r>
              <a:rPr sz="3200" b="1" i="1" spc="-10" dirty="0">
                <a:latin typeface="Arial"/>
                <a:cs typeface="Arial"/>
              </a:rPr>
              <a:t> </a:t>
            </a:r>
            <a:r>
              <a:rPr sz="3200" b="1" i="1" spc="-5" dirty="0">
                <a:latin typeface="Arial"/>
                <a:cs typeface="Arial"/>
              </a:rPr>
              <a:t>Diffusion</a:t>
            </a:r>
            <a:endParaRPr sz="3200">
              <a:latin typeface="Arial"/>
              <a:cs typeface="Arial"/>
            </a:endParaRPr>
          </a:p>
          <a:p>
            <a:pPr marL="337820" marR="5080" indent="-325120" algn="just">
              <a:lnSpc>
                <a:spcPts val="3570"/>
              </a:lnSpc>
              <a:spcBef>
                <a:spcPts val="209"/>
              </a:spcBef>
            </a:pPr>
            <a:r>
              <a:rPr sz="3200" spc="-5" dirty="0">
                <a:latin typeface="Arial"/>
                <a:cs typeface="Arial"/>
              </a:rPr>
              <a:t>The </a:t>
            </a:r>
            <a:r>
              <a:rPr sz="3200" dirty="0">
                <a:latin typeface="Arial"/>
                <a:cs typeface="Arial"/>
              </a:rPr>
              <a:t>spread of a product, process, or  </a:t>
            </a:r>
            <a:r>
              <a:rPr sz="3200" spc="-5" dirty="0">
                <a:latin typeface="Arial"/>
                <a:cs typeface="Arial"/>
              </a:rPr>
              <a:t>idea perceived </a:t>
            </a:r>
            <a:r>
              <a:rPr sz="3200" dirty="0">
                <a:latin typeface="Arial"/>
                <a:cs typeface="Arial"/>
              </a:rPr>
              <a:t>as </a:t>
            </a:r>
            <a:r>
              <a:rPr sz="3200" spc="-5" dirty="0">
                <a:latin typeface="Arial"/>
                <a:cs typeface="Arial"/>
              </a:rPr>
              <a:t>new, through  </a:t>
            </a:r>
            <a:r>
              <a:rPr sz="3200" dirty="0">
                <a:latin typeface="Arial"/>
                <a:cs typeface="Arial"/>
              </a:rPr>
              <a:t>communication channels, </a:t>
            </a:r>
            <a:r>
              <a:rPr sz="3200" spc="5" dirty="0">
                <a:latin typeface="Arial"/>
                <a:cs typeface="Arial"/>
              </a:rPr>
              <a:t>among </a:t>
            </a:r>
            <a:r>
              <a:rPr sz="3200" spc="-5" dirty="0">
                <a:latin typeface="Arial"/>
                <a:cs typeface="Arial"/>
              </a:rPr>
              <a:t>the  </a:t>
            </a:r>
            <a:r>
              <a:rPr sz="3200" spc="5" dirty="0">
                <a:latin typeface="Arial"/>
                <a:cs typeface="Arial"/>
              </a:rPr>
              <a:t>members </a:t>
            </a:r>
            <a:r>
              <a:rPr sz="3200" dirty="0">
                <a:latin typeface="Arial"/>
                <a:cs typeface="Arial"/>
              </a:rPr>
              <a:t>of a social </a:t>
            </a:r>
            <a:r>
              <a:rPr sz="3200" spc="-5" dirty="0">
                <a:latin typeface="Arial"/>
                <a:cs typeface="Arial"/>
              </a:rPr>
              <a:t>system </a:t>
            </a:r>
            <a:r>
              <a:rPr sz="3200" dirty="0">
                <a:latin typeface="Arial"/>
                <a:cs typeface="Arial"/>
              </a:rPr>
              <a:t>over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time.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sz="3200" b="1" dirty="0">
                <a:latin typeface="Arial"/>
                <a:cs typeface="Arial"/>
              </a:rPr>
              <a:t>Process:</a:t>
            </a:r>
            <a:endParaRPr sz="3200">
              <a:latin typeface="Arial"/>
              <a:cs typeface="Arial"/>
            </a:endParaRPr>
          </a:p>
          <a:p>
            <a:pPr marL="463550" indent="-451484">
              <a:lnSpc>
                <a:spcPct val="100000"/>
              </a:lnSpc>
              <a:spcBef>
                <a:spcPts val="1150"/>
              </a:spcBef>
              <a:buAutoNum type="arabicPeriod"/>
              <a:tabLst>
                <a:tab pos="464184" algn="l"/>
              </a:tabLst>
            </a:pPr>
            <a:r>
              <a:rPr sz="3200" spc="-5" dirty="0">
                <a:latin typeface="Arial"/>
                <a:cs typeface="Arial"/>
              </a:rPr>
              <a:t>Specific item</a:t>
            </a:r>
            <a:endParaRPr sz="3200">
              <a:latin typeface="Arial"/>
              <a:cs typeface="Arial"/>
            </a:endParaRPr>
          </a:p>
          <a:p>
            <a:pPr marL="463550" indent="-451484">
              <a:lnSpc>
                <a:spcPct val="100000"/>
              </a:lnSpc>
              <a:spcBef>
                <a:spcPts val="1150"/>
              </a:spcBef>
              <a:buAutoNum type="arabicPeriod"/>
              <a:tabLst>
                <a:tab pos="464184" algn="l"/>
              </a:tabLst>
            </a:pPr>
            <a:r>
              <a:rPr sz="3200" spc="-5" dirty="0">
                <a:latin typeface="Arial"/>
                <a:cs typeface="Arial"/>
              </a:rPr>
              <a:t>Diffusion </a:t>
            </a:r>
            <a:r>
              <a:rPr sz="3200" dirty="0">
                <a:latin typeface="Arial"/>
                <a:cs typeface="Arial"/>
              </a:rPr>
              <a:t>over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time</a:t>
            </a:r>
            <a:endParaRPr sz="3200">
              <a:latin typeface="Arial"/>
              <a:cs typeface="Arial"/>
            </a:endParaRPr>
          </a:p>
          <a:p>
            <a:pPr marL="337820" marR="8890" indent="-325120">
              <a:lnSpc>
                <a:spcPts val="3570"/>
              </a:lnSpc>
              <a:spcBef>
                <a:spcPts val="1495"/>
              </a:spcBef>
              <a:buAutoNum type="arabicPeriod"/>
              <a:tabLst>
                <a:tab pos="591820" algn="l"/>
                <a:tab pos="592455" algn="l"/>
                <a:tab pos="2350135" algn="l"/>
                <a:tab pos="3157220" algn="l"/>
                <a:tab pos="4439285" algn="l"/>
                <a:tab pos="6261735" algn="l"/>
                <a:tab pos="6842125" algn="l"/>
              </a:tabLst>
            </a:pPr>
            <a:r>
              <a:rPr sz="3200" dirty="0">
                <a:latin typeface="Arial"/>
                <a:cs typeface="Arial"/>
              </a:rPr>
              <a:t>T</a:t>
            </a:r>
            <a:r>
              <a:rPr sz="3200" spc="5" dirty="0">
                <a:latin typeface="Arial"/>
                <a:cs typeface="Arial"/>
              </a:rPr>
              <a:t>h</a:t>
            </a:r>
            <a:r>
              <a:rPr sz="3200" dirty="0">
                <a:latin typeface="Arial"/>
                <a:cs typeface="Arial"/>
              </a:rPr>
              <a:t>r</a:t>
            </a:r>
            <a:r>
              <a:rPr sz="3200" spc="5" dirty="0">
                <a:latin typeface="Arial"/>
                <a:cs typeface="Arial"/>
              </a:rPr>
              <a:t>o</a:t>
            </a:r>
            <a:r>
              <a:rPr sz="3200" spc="-5" dirty="0">
                <a:latin typeface="Arial"/>
                <a:cs typeface="Arial"/>
              </a:rPr>
              <a:t>u</a:t>
            </a:r>
            <a:r>
              <a:rPr sz="3200" spc="5" dirty="0">
                <a:latin typeface="Arial"/>
                <a:cs typeface="Arial"/>
              </a:rPr>
              <a:t>g</a:t>
            </a:r>
            <a:r>
              <a:rPr sz="3200" dirty="0">
                <a:latin typeface="Arial"/>
                <a:cs typeface="Arial"/>
              </a:rPr>
              <a:t>h	</a:t>
            </a:r>
            <a:r>
              <a:rPr sz="3200" spc="-5" dirty="0">
                <a:latin typeface="Arial"/>
                <a:cs typeface="Arial"/>
              </a:rPr>
              <a:t>t</a:t>
            </a:r>
            <a:r>
              <a:rPr sz="3200" dirty="0">
                <a:latin typeface="Arial"/>
                <a:cs typeface="Arial"/>
              </a:rPr>
              <a:t>he	</a:t>
            </a:r>
            <a:r>
              <a:rPr sz="3200" spc="5" dirty="0">
                <a:latin typeface="Arial"/>
                <a:cs typeface="Arial"/>
              </a:rPr>
              <a:t>s</a:t>
            </a:r>
            <a:r>
              <a:rPr sz="3200" spc="-5" dirty="0">
                <a:latin typeface="Arial"/>
                <a:cs typeface="Arial"/>
              </a:rPr>
              <a:t>o</a:t>
            </a:r>
            <a:r>
              <a:rPr sz="3200" spc="5" dirty="0">
                <a:latin typeface="Arial"/>
                <a:cs typeface="Arial"/>
              </a:rPr>
              <a:t>c</a:t>
            </a:r>
            <a:r>
              <a:rPr sz="3200" spc="-5" dirty="0">
                <a:latin typeface="Arial"/>
                <a:cs typeface="Arial"/>
              </a:rPr>
              <a:t>i</a:t>
            </a:r>
            <a:r>
              <a:rPr sz="3200" spc="5" dirty="0">
                <a:latin typeface="Arial"/>
                <a:cs typeface="Arial"/>
              </a:rPr>
              <a:t>a</a:t>
            </a:r>
            <a:r>
              <a:rPr sz="3200" dirty="0">
                <a:latin typeface="Arial"/>
                <a:cs typeface="Arial"/>
              </a:rPr>
              <a:t>l	</a:t>
            </a:r>
            <a:r>
              <a:rPr sz="3200" spc="5" dirty="0">
                <a:latin typeface="Arial"/>
                <a:cs typeface="Arial"/>
              </a:rPr>
              <a:t>s</a:t>
            </a:r>
            <a:r>
              <a:rPr sz="3200" spc="-5" dirty="0">
                <a:latin typeface="Arial"/>
                <a:cs typeface="Arial"/>
              </a:rPr>
              <a:t>t</a:t>
            </a:r>
            <a:r>
              <a:rPr sz="3200" spc="-10" dirty="0">
                <a:latin typeface="Arial"/>
                <a:cs typeface="Arial"/>
              </a:rPr>
              <a:t>r</a:t>
            </a:r>
            <a:r>
              <a:rPr sz="3200" spc="5" dirty="0">
                <a:latin typeface="Arial"/>
                <a:cs typeface="Arial"/>
              </a:rPr>
              <a:t>uc</a:t>
            </a:r>
            <a:r>
              <a:rPr sz="3200" spc="-5" dirty="0">
                <a:latin typeface="Arial"/>
                <a:cs typeface="Arial"/>
              </a:rPr>
              <a:t>t</a:t>
            </a:r>
            <a:r>
              <a:rPr sz="3200" dirty="0">
                <a:latin typeface="Arial"/>
                <a:cs typeface="Arial"/>
              </a:rPr>
              <a:t>u</a:t>
            </a:r>
            <a:r>
              <a:rPr sz="3200" spc="-10" dirty="0">
                <a:latin typeface="Arial"/>
                <a:cs typeface="Arial"/>
              </a:rPr>
              <a:t>r</a:t>
            </a:r>
            <a:r>
              <a:rPr sz="3200" dirty="0">
                <a:latin typeface="Arial"/>
                <a:cs typeface="Arial"/>
              </a:rPr>
              <a:t>e	</a:t>
            </a:r>
            <a:r>
              <a:rPr sz="3200" spc="5" dirty="0">
                <a:latin typeface="Arial"/>
                <a:cs typeface="Arial"/>
              </a:rPr>
              <a:t>o</a:t>
            </a:r>
            <a:r>
              <a:rPr sz="3200" dirty="0">
                <a:latin typeface="Arial"/>
                <a:cs typeface="Arial"/>
              </a:rPr>
              <a:t>f	</a:t>
            </a:r>
            <a:r>
              <a:rPr sz="3200" spc="-5" dirty="0">
                <a:latin typeface="Arial"/>
                <a:cs typeface="Arial"/>
              </a:rPr>
              <a:t>an  entire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community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14400"/>
            <a:ext cx="8915400" cy="5486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915400" cy="7556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5050" y="393700"/>
            <a:ext cx="4478020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Drug Study</a:t>
            </a:r>
            <a:r>
              <a:rPr spc="-70" dirty="0"/>
              <a:t> </a:t>
            </a:r>
            <a:r>
              <a:rPr spc="-5" dirty="0"/>
              <a:t>(1955)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2280" y="1123950"/>
            <a:ext cx="8063230" cy="576834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337820" marR="63500" indent="-325120">
              <a:lnSpc>
                <a:spcPts val="3570"/>
              </a:lnSpc>
              <a:spcBef>
                <a:spcPts val="440"/>
              </a:spcBef>
            </a:pPr>
            <a:r>
              <a:rPr sz="3200" dirty="0">
                <a:latin typeface="Arial"/>
                <a:cs typeface="Arial"/>
              </a:rPr>
              <a:t>Herbert Menzel </a:t>
            </a:r>
            <a:r>
              <a:rPr sz="3200" spc="-5" dirty="0">
                <a:latin typeface="Arial"/>
                <a:cs typeface="Arial"/>
              </a:rPr>
              <a:t>(Sociologist), Elihu Katz </a:t>
            </a:r>
            <a:r>
              <a:rPr sz="3200" dirty="0">
                <a:latin typeface="Arial"/>
                <a:cs typeface="Arial"/>
              </a:rPr>
              <a:t>and  </a:t>
            </a:r>
            <a:r>
              <a:rPr sz="3200" spc="5" dirty="0">
                <a:latin typeface="Arial"/>
                <a:cs typeface="Arial"/>
              </a:rPr>
              <a:t>James </a:t>
            </a:r>
            <a:r>
              <a:rPr sz="3200" dirty="0">
                <a:latin typeface="Arial"/>
                <a:cs typeface="Arial"/>
              </a:rPr>
              <a:t>Coleman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(Sociologist)</a:t>
            </a:r>
            <a:endParaRPr sz="3200">
              <a:latin typeface="Arial"/>
              <a:cs typeface="Arial"/>
            </a:endParaRPr>
          </a:p>
          <a:p>
            <a:pPr marL="337820" marR="601980" indent="-325120">
              <a:lnSpc>
                <a:spcPts val="3570"/>
              </a:lnSpc>
              <a:spcBef>
                <a:spcPts val="1425"/>
              </a:spcBef>
            </a:pPr>
            <a:r>
              <a:rPr sz="3200" b="1" dirty="0">
                <a:latin typeface="Arial"/>
                <a:cs typeface="Arial"/>
              </a:rPr>
              <a:t>Objective: </a:t>
            </a:r>
            <a:r>
              <a:rPr sz="3200" spc="-5" dirty="0">
                <a:latin typeface="Arial"/>
                <a:cs typeface="Arial"/>
              </a:rPr>
              <a:t>To </a:t>
            </a:r>
            <a:r>
              <a:rPr sz="3200" dirty="0">
                <a:latin typeface="Arial"/>
                <a:cs typeface="Arial"/>
              </a:rPr>
              <a:t>determine </a:t>
            </a:r>
            <a:r>
              <a:rPr sz="3200" spc="-5" dirty="0">
                <a:latin typeface="Arial"/>
                <a:cs typeface="Arial"/>
              </a:rPr>
              <a:t>the </a:t>
            </a:r>
            <a:r>
              <a:rPr sz="3200" spc="-10" dirty="0">
                <a:latin typeface="Arial"/>
                <a:cs typeface="Arial"/>
              </a:rPr>
              <a:t>way </a:t>
            </a:r>
            <a:r>
              <a:rPr sz="3200" spc="-5" dirty="0">
                <a:latin typeface="Arial"/>
                <a:cs typeface="Arial"/>
              </a:rPr>
              <a:t>doctors  </a:t>
            </a:r>
            <a:r>
              <a:rPr sz="3200" spc="5" dirty="0">
                <a:latin typeface="Arial"/>
                <a:cs typeface="Arial"/>
              </a:rPr>
              <a:t>make </a:t>
            </a:r>
            <a:r>
              <a:rPr sz="3200" dirty="0">
                <a:latin typeface="Arial"/>
                <a:cs typeface="Arial"/>
              </a:rPr>
              <a:t>decisions </a:t>
            </a:r>
            <a:r>
              <a:rPr sz="3200" spc="-5" dirty="0">
                <a:latin typeface="Arial"/>
                <a:cs typeface="Arial"/>
              </a:rPr>
              <a:t>to </a:t>
            </a:r>
            <a:r>
              <a:rPr sz="3200" dirty="0">
                <a:latin typeface="Arial"/>
                <a:cs typeface="Arial"/>
              </a:rPr>
              <a:t>adopt new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drugs</a:t>
            </a:r>
            <a:endParaRPr sz="3200">
              <a:latin typeface="Arial"/>
              <a:cs typeface="Arial"/>
            </a:endParaRPr>
          </a:p>
          <a:p>
            <a:pPr marL="337820" marR="1966595" indent="-325120">
              <a:lnSpc>
                <a:spcPts val="3570"/>
              </a:lnSpc>
              <a:spcBef>
                <a:spcPts val="1420"/>
              </a:spcBef>
            </a:pPr>
            <a:r>
              <a:rPr sz="3200" b="1" spc="-5" dirty="0">
                <a:latin typeface="Arial"/>
                <a:cs typeface="Arial"/>
              </a:rPr>
              <a:t>Sociological and Psychological  </a:t>
            </a:r>
            <a:r>
              <a:rPr sz="3200" b="1" dirty="0">
                <a:latin typeface="Arial"/>
                <a:cs typeface="Arial"/>
              </a:rPr>
              <a:t>Framework</a:t>
            </a:r>
            <a:endParaRPr sz="3200">
              <a:latin typeface="Arial"/>
              <a:cs typeface="Arial"/>
            </a:endParaRPr>
          </a:p>
          <a:p>
            <a:pPr marL="337820" marR="1670050" indent="-325120">
              <a:lnSpc>
                <a:spcPts val="3570"/>
              </a:lnSpc>
              <a:spcBef>
                <a:spcPts val="1420"/>
              </a:spcBef>
            </a:pPr>
            <a:r>
              <a:rPr sz="3200" dirty="0">
                <a:latin typeface="Arial"/>
                <a:cs typeface="Arial"/>
              </a:rPr>
              <a:t>Prescription record and </a:t>
            </a:r>
            <a:r>
              <a:rPr sz="3200" spc="-5" dirty="0">
                <a:latin typeface="Arial"/>
                <a:cs typeface="Arial"/>
              </a:rPr>
              <a:t>interview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of  </a:t>
            </a:r>
            <a:r>
              <a:rPr sz="3200" dirty="0">
                <a:latin typeface="Arial"/>
                <a:cs typeface="Arial"/>
              </a:rPr>
              <a:t>decision-maker</a:t>
            </a:r>
            <a:endParaRPr sz="3200">
              <a:latin typeface="Arial"/>
              <a:cs typeface="Arial"/>
            </a:endParaRPr>
          </a:p>
          <a:p>
            <a:pPr marL="337820" marR="5080" indent="-325120">
              <a:lnSpc>
                <a:spcPts val="3570"/>
              </a:lnSpc>
              <a:spcBef>
                <a:spcPts val="1415"/>
              </a:spcBef>
            </a:pPr>
            <a:r>
              <a:rPr sz="3200" dirty="0">
                <a:latin typeface="Arial"/>
                <a:cs typeface="Arial"/>
              </a:rPr>
              <a:t>Role of </a:t>
            </a:r>
            <a:r>
              <a:rPr sz="3200" spc="-5" dirty="0">
                <a:latin typeface="Arial"/>
                <a:cs typeface="Arial"/>
              </a:rPr>
              <a:t>different influences </a:t>
            </a:r>
            <a:r>
              <a:rPr sz="3200" dirty="0">
                <a:latin typeface="Arial"/>
                <a:cs typeface="Arial"/>
              </a:rPr>
              <a:t>on basis of  decision-maker's </a:t>
            </a:r>
            <a:r>
              <a:rPr sz="3200" spc="-10" dirty="0">
                <a:latin typeface="Arial"/>
                <a:cs typeface="Arial"/>
              </a:rPr>
              <a:t>own </a:t>
            </a:r>
            <a:r>
              <a:rPr sz="3200" spc="-5" dirty="0">
                <a:latin typeface="Arial"/>
                <a:cs typeface="Arial"/>
              </a:rPr>
              <a:t>reconstruction,  </a:t>
            </a:r>
            <a:r>
              <a:rPr sz="3200" dirty="0">
                <a:latin typeface="Arial"/>
                <a:cs typeface="Arial"/>
              </a:rPr>
              <a:t>objective correlation, and sociometric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data.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58060" y="584200"/>
            <a:ext cx="4479290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71600" algn="l"/>
              </a:tabLst>
            </a:pPr>
            <a:r>
              <a:rPr spc="-5" dirty="0"/>
              <a:t>Drug	Study</a:t>
            </a:r>
            <a:r>
              <a:rPr spc="-95" dirty="0"/>
              <a:t> </a:t>
            </a:r>
            <a:r>
              <a:rPr dirty="0"/>
              <a:t>(1955)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9269" y="1604009"/>
            <a:ext cx="7855584" cy="3920490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sz="3200" b="1" spc="-5" dirty="0">
                <a:latin typeface="Arial"/>
                <a:cs typeface="Arial"/>
              </a:rPr>
              <a:t>Method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Used:</a:t>
            </a:r>
            <a:endParaRPr sz="3200">
              <a:latin typeface="Arial"/>
              <a:cs typeface="Arial"/>
            </a:endParaRPr>
          </a:p>
          <a:p>
            <a:pPr marL="335915" marR="349250" indent="-323850">
              <a:lnSpc>
                <a:spcPts val="3570"/>
              </a:lnSpc>
              <a:spcBef>
                <a:spcPts val="1495"/>
              </a:spcBef>
            </a:pPr>
            <a:r>
              <a:rPr sz="3200" spc="-5" dirty="0">
                <a:latin typeface="Arial"/>
                <a:cs typeface="Arial"/>
              </a:rPr>
              <a:t>Sociometric </a:t>
            </a:r>
            <a:r>
              <a:rPr sz="3200" dirty="0">
                <a:latin typeface="Arial"/>
                <a:cs typeface="Arial"/>
              </a:rPr>
              <a:t>Method(mapping </a:t>
            </a:r>
            <a:r>
              <a:rPr sz="3200" spc="-5" dirty="0">
                <a:latin typeface="Arial"/>
                <a:cs typeface="Arial"/>
              </a:rPr>
              <a:t>networks </a:t>
            </a:r>
            <a:r>
              <a:rPr sz="3200" dirty="0">
                <a:latin typeface="Arial"/>
                <a:cs typeface="Arial"/>
              </a:rPr>
              <a:t>of  interpersonal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relations)</a:t>
            </a:r>
            <a:endParaRPr sz="3200">
              <a:latin typeface="Arial"/>
              <a:cs typeface="Arial"/>
            </a:endParaRPr>
          </a:p>
          <a:p>
            <a:pPr marL="335915" marR="5080" indent="-323850">
              <a:lnSpc>
                <a:spcPts val="3570"/>
              </a:lnSpc>
              <a:spcBef>
                <a:spcPts val="1420"/>
              </a:spcBef>
            </a:pPr>
            <a:r>
              <a:rPr sz="3200" dirty="0">
                <a:latin typeface="Arial"/>
                <a:cs typeface="Arial"/>
              </a:rPr>
              <a:t>Asked questions on background, </a:t>
            </a:r>
            <a:r>
              <a:rPr sz="3200" spc="-5" dirty="0">
                <a:latin typeface="Arial"/>
                <a:cs typeface="Arial"/>
              </a:rPr>
              <a:t>attitudes,  </a:t>
            </a:r>
            <a:r>
              <a:rPr sz="3200" dirty="0">
                <a:latin typeface="Arial"/>
                <a:cs typeface="Arial"/>
              </a:rPr>
              <a:t>drug-use, </a:t>
            </a:r>
            <a:r>
              <a:rPr sz="3200" spc="-5" dirty="0">
                <a:latin typeface="Arial"/>
                <a:cs typeface="Arial"/>
              </a:rPr>
              <a:t>exposure to </a:t>
            </a:r>
            <a:r>
              <a:rPr sz="3200" dirty="0">
                <a:latin typeface="Arial"/>
                <a:cs typeface="Arial"/>
              </a:rPr>
              <a:t>sources </a:t>
            </a:r>
            <a:r>
              <a:rPr sz="3200" spc="-5" dirty="0">
                <a:latin typeface="Arial"/>
                <a:cs typeface="Arial"/>
              </a:rPr>
              <a:t>of info and  influence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sz="3200" dirty="0">
                <a:latin typeface="Arial"/>
                <a:cs typeface="Arial"/>
              </a:rPr>
              <a:t>Asked about 3 people </a:t>
            </a:r>
            <a:r>
              <a:rPr sz="3200" spc="-10" dirty="0">
                <a:latin typeface="Arial"/>
                <a:cs typeface="Arial"/>
              </a:rPr>
              <a:t>who </a:t>
            </a:r>
            <a:r>
              <a:rPr sz="3200" dirty="0">
                <a:latin typeface="Arial"/>
                <a:cs typeface="Arial"/>
              </a:rPr>
              <a:t>influenced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them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8510" y="759459"/>
            <a:ext cx="5090795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The </a:t>
            </a:r>
            <a:r>
              <a:rPr spc="-5" dirty="0"/>
              <a:t>People's</a:t>
            </a:r>
            <a:r>
              <a:rPr spc="-85" dirty="0"/>
              <a:t> </a:t>
            </a:r>
            <a:r>
              <a:rPr spc="-5" dirty="0"/>
              <a:t>Choice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7219" y="1750059"/>
            <a:ext cx="7012940" cy="504190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316865" marR="5080" indent="-304800">
              <a:lnSpc>
                <a:spcPts val="3560"/>
              </a:lnSpc>
              <a:spcBef>
                <a:spcPts val="450"/>
              </a:spcBef>
            </a:pPr>
            <a:r>
              <a:rPr sz="3200" dirty="0">
                <a:latin typeface="Arial"/>
                <a:cs typeface="Arial"/>
              </a:rPr>
              <a:t>Paul Lazarsfeld, </a:t>
            </a:r>
            <a:r>
              <a:rPr sz="3200" spc="-5" dirty="0">
                <a:latin typeface="Arial"/>
                <a:cs typeface="Arial"/>
              </a:rPr>
              <a:t>Bernard Berelson and  </a:t>
            </a:r>
            <a:r>
              <a:rPr sz="3200" dirty="0">
                <a:latin typeface="Arial"/>
                <a:cs typeface="Arial"/>
              </a:rPr>
              <a:t>Hazel Gaudet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(1944)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3200" spc="-5" dirty="0">
                <a:latin typeface="Arial"/>
                <a:cs typeface="Arial"/>
              </a:rPr>
              <a:t>Erie County, </a:t>
            </a:r>
            <a:r>
              <a:rPr sz="3200" dirty="0">
                <a:latin typeface="Arial"/>
                <a:cs typeface="Arial"/>
              </a:rPr>
              <a:t>New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York</a:t>
            </a:r>
            <a:endParaRPr sz="3200">
              <a:latin typeface="Arial"/>
              <a:cs typeface="Arial"/>
            </a:endParaRPr>
          </a:p>
          <a:p>
            <a:pPr marL="316865" marR="92710" indent="-304800">
              <a:lnSpc>
                <a:spcPts val="3570"/>
              </a:lnSpc>
              <a:spcBef>
                <a:spcPts val="1495"/>
              </a:spcBef>
            </a:pPr>
            <a:r>
              <a:rPr sz="3200" dirty="0">
                <a:latin typeface="Arial"/>
                <a:cs typeface="Arial"/>
              </a:rPr>
              <a:t>To test </a:t>
            </a:r>
            <a:r>
              <a:rPr sz="3200" spc="-5" dirty="0">
                <a:latin typeface="Arial"/>
                <a:cs typeface="Arial"/>
              </a:rPr>
              <a:t>if </a:t>
            </a:r>
            <a:r>
              <a:rPr sz="3200" spc="5" dirty="0">
                <a:latin typeface="Arial"/>
                <a:cs typeface="Arial"/>
              </a:rPr>
              <a:t>mass </a:t>
            </a:r>
            <a:r>
              <a:rPr sz="3200" dirty="0">
                <a:latin typeface="Arial"/>
                <a:cs typeface="Arial"/>
              </a:rPr>
              <a:t>media messages </a:t>
            </a:r>
            <a:r>
              <a:rPr sz="3200" spc="-5" dirty="0">
                <a:latin typeface="Arial"/>
                <a:cs typeface="Arial"/>
              </a:rPr>
              <a:t>(from  radio/newspapers) directly affects  </a:t>
            </a:r>
            <a:r>
              <a:rPr sz="3200" dirty="0">
                <a:latin typeface="Arial"/>
                <a:cs typeface="Arial"/>
              </a:rPr>
              <a:t>decision-making </a:t>
            </a:r>
            <a:r>
              <a:rPr sz="3200" spc="-5" dirty="0">
                <a:latin typeface="Arial"/>
                <a:cs typeface="Arial"/>
              </a:rPr>
              <a:t>in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voting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sz="3200" b="1" spc="-5" dirty="0">
                <a:latin typeface="Arial"/>
                <a:cs typeface="Arial"/>
              </a:rPr>
              <a:t>Method Used:</a:t>
            </a:r>
            <a:endParaRPr sz="3200">
              <a:latin typeface="Arial"/>
              <a:cs typeface="Arial"/>
            </a:endParaRPr>
          </a:p>
          <a:p>
            <a:pPr marL="12700" marR="1562100">
              <a:lnSpc>
                <a:spcPct val="129900"/>
              </a:lnSpc>
            </a:pPr>
            <a:r>
              <a:rPr sz="3200" dirty="0">
                <a:latin typeface="Arial"/>
                <a:cs typeface="Arial"/>
              </a:rPr>
              <a:t>Panel </a:t>
            </a:r>
            <a:r>
              <a:rPr sz="3200" spc="-5" dirty="0">
                <a:latin typeface="Arial"/>
                <a:cs typeface="Arial"/>
              </a:rPr>
              <a:t>Method </a:t>
            </a:r>
            <a:r>
              <a:rPr sz="3200" dirty="0">
                <a:latin typeface="Arial"/>
                <a:cs typeface="Arial"/>
              </a:rPr>
              <a:t>&amp; Unit of </a:t>
            </a:r>
            <a:r>
              <a:rPr sz="3200" spc="-5" dirty="0">
                <a:latin typeface="Arial"/>
                <a:cs typeface="Arial"/>
              </a:rPr>
              <a:t>Effect  </a:t>
            </a:r>
            <a:r>
              <a:rPr sz="3200" dirty="0">
                <a:latin typeface="Arial"/>
                <a:cs typeface="Arial"/>
              </a:rPr>
              <a:t>Random sample of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individuals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58060" y="584200"/>
            <a:ext cx="4479290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71600" algn="l"/>
              </a:tabLst>
            </a:pPr>
            <a:r>
              <a:rPr spc="-5" dirty="0"/>
              <a:t>Drug	Study</a:t>
            </a:r>
            <a:r>
              <a:rPr spc="-95" dirty="0"/>
              <a:t> </a:t>
            </a:r>
            <a:r>
              <a:rPr dirty="0"/>
              <a:t>(1955)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9269" y="1604009"/>
            <a:ext cx="8110220" cy="4281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42415" algn="just">
              <a:lnSpc>
                <a:spcPct val="129900"/>
              </a:lnSpc>
              <a:spcBef>
                <a:spcPts val="100"/>
              </a:spcBef>
            </a:pPr>
            <a:r>
              <a:rPr sz="3200" b="1" dirty="0">
                <a:latin typeface="Arial"/>
                <a:cs typeface="Arial"/>
              </a:rPr>
              <a:t>2 Factors of </a:t>
            </a:r>
            <a:r>
              <a:rPr sz="3200" b="1" spc="-10" dirty="0">
                <a:latin typeface="Arial"/>
                <a:cs typeface="Arial"/>
              </a:rPr>
              <a:t>True </a:t>
            </a:r>
            <a:r>
              <a:rPr sz="3200" b="1" spc="-5" dirty="0">
                <a:latin typeface="Arial"/>
                <a:cs typeface="Arial"/>
              </a:rPr>
              <a:t>Diffusion Study:  </a:t>
            </a:r>
            <a:r>
              <a:rPr sz="3200" spc="-5" dirty="0">
                <a:latin typeface="Arial"/>
                <a:cs typeface="Arial"/>
              </a:rPr>
              <a:t>Attention to specific item </a:t>
            </a:r>
            <a:r>
              <a:rPr sz="3200" dirty="0">
                <a:latin typeface="Arial"/>
                <a:cs typeface="Arial"/>
              </a:rPr>
              <a:t>(new drug)  Record of </a:t>
            </a:r>
            <a:r>
              <a:rPr sz="3200" spc="-5" dirty="0">
                <a:latin typeface="Arial"/>
                <a:cs typeface="Arial"/>
              </a:rPr>
              <a:t>diffusion over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time</a:t>
            </a:r>
            <a:endParaRPr sz="3200">
              <a:latin typeface="Arial"/>
              <a:cs typeface="Arial"/>
            </a:endParaRPr>
          </a:p>
          <a:p>
            <a:pPr marL="335915" marR="5080" indent="-323850" algn="just">
              <a:lnSpc>
                <a:spcPts val="3570"/>
              </a:lnSpc>
              <a:spcBef>
                <a:spcPts val="1495"/>
              </a:spcBef>
            </a:pPr>
            <a:r>
              <a:rPr sz="3200" b="1" dirty="0">
                <a:latin typeface="Arial"/>
                <a:cs typeface="Arial"/>
              </a:rPr>
              <a:t>2 Central Factors of </a:t>
            </a:r>
            <a:r>
              <a:rPr sz="3200" b="1" spc="-5" dirty="0">
                <a:latin typeface="Arial"/>
                <a:cs typeface="Arial"/>
              </a:rPr>
              <a:t>Integration in relation  </a:t>
            </a:r>
            <a:r>
              <a:rPr sz="3200" b="1" dirty="0">
                <a:latin typeface="Arial"/>
                <a:cs typeface="Arial"/>
              </a:rPr>
              <a:t>to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Innovation:</a:t>
            </a:r>
            <a:endParaRPr sz="3200">
              <a:latin typeface="Arial"/>
              <a:cs typeface="Arial"/>
            </a:endParaRPr>
          </a:p>
          <a:p>
            <a:pPr marL="12700" marR="2771775" algn="just">
              <a:lnSpc>
                <a:spcPts val="4990"/>
              </a:lnSpc>
              <a:spcBef>
                <a:spcPts val="284"/>
              </a:spcBef>
            </a:pPr>
            <a:r>
              <a:rPr sz="3200" spc="-5" dirty="0">
                <a:latin typeface="Arial"/>
                <a:cs typeface="Arial"/>
              </a:rPr>
              <a:t>Interpersonal </a:t>
            </a:r>
            <a:r>
              <a:rPr sz="3200" dirty="0">
                <a:latin typeface="Arial"/>
                <a:cs typeface="Arial"/>
              </a:rPr>
              <a:t>Communication  Social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Support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7130" y="3255009"/>
            <a:ext cx="6557009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3 </a:t>
            </a:r>
            <a:r>
              <a:rPr spc="-5" dirty="0"/>
              <a:t>Distinct </a:t>
            </a:r>
            <a:r>
              <a:rPr spc="-10" dirty="0"/>
              <a:t>Sets </a:t>
            </a:r>
            <a:r>
              <a:rPr dirty="0"/>
              <a:t>of</a:t>
            </a:r>
            <a:r>
              <a:rPr spc="-70" dirty="0"/>
              <a:t> </a:t>
            </a:r>
            <a:r>
              <a:rPr spc="-5" dirty="0"/>
              <a:t>Findings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584200"/>
            <a:ext cx="7110095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Impact </a:t>
            </a:r>
            <a:r>
              <a:rPr dirty="0"/>
              <a:t>of </a:t>
            </a:r>
            <a:r>
              <a:rPr spc="-5" dirty="0"/>
              <a:t>Personal</a:t>
            </a:r>
            <a:r>
              <a:rPr spc="-70" dirty="0"/>
              <a:t> </a:t>
            </a:r>
            <a:r>
              <a:rPr spc="-5" dirty="0"/>
              <a:t>Influence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9269" y="1604009"/>
            <a:ext cx="7527290" cy="3920490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sz="3200" b="1" spc="-5" dirty="0">
                <a:latin typeface="Arial"/>
                <a:cs typeface="Arial"/>
              </a:rPr>
              <a:t>Personal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Influence</a:t>
            </a:r>
            <a:endParaRPr sz="3200">
              <a:latin typeface="Arial"/>
              <a:cs typeface="Arial"/>
            </a:endParaRPr>
          </a:p>
          <a:p>
            <a:pPr marL="335915" marR="5080" indent="-323850">
              <a:lnSpc>
                <a:spcPts val="3570"/>
              </a:lnSpc>
              <a:spcBef>
                <a:spcPts val="1495"/>
              </a:spcBef>
            </a:pPr>
            <a:r>
              <a:rPr sz="3200" spc="-5" dirty="0">
                <a:latin typeface="Arial"/>
                <a:cs typeface="Arial"/>
              </a:rPr>
              <a:t>Illustrate the </a:t>
            </a:r>
            <a:r>
              <a:rPr sz="3200" dirty="0">
                <a:latin typeface="Arial"/>
                <a:cs typeface="Arial"/>
              </a:rPr>
              <a:t>process </a:t>
            </a:r>
            <a:r>
              <a:rPr sz="3200" spc="-5" dirty="0">
                <a:latin typeface="Arial"/>
                <a:cs typeface="Arial"/>
              </a:rPr>
              <a:t>intervening between  the </a:t>
            </a:r>
            <a:r>
              <a:rPr sz="3200" dirty="0">
                <a:latin typeface="Arial"/>
                <a:cs typeface="Arial"/>
              </a:rPr>
              <a:t>media’s </a:t>
            </a:r>
            <a:r>
              <a:rPr sz="3200" spc="-5" dirty="0">
                <a:latin typeface="Arial"/>
                <a:cs typeface="Arial"/>
              </a:rPr>
              <a:t>direct </a:t>
            </a:r>
            <a:r>
              <a:rPr sz="3200" spc="5" dirty="0">
                <a:latin typeface="Arial"/>
                <a:cs typeface="Arial"/>
              </a:rPr>
              <a:t>message </a:t>
            </a:r>
            <a:r>
              <a:rPr sz="3200" dirty="0">
                <a:latin typeface="Arial"/>
                <a:cs typeface="Arial"/>
              </a:rPr>
              <a:t>and </a:t>
            </a:r>
            <a:r>
              <a:rPr sz="3200" spc="-5" dirty="0">
                <a:latin typeface="Arial"/>
                <a:cs typeface="Arial"/>
              </a:rPr>
              <a:t>the  </a:t>
            </a:r>
            <a:r>
              <a:rPr sz="3200" dirty="0">
                <a:latin typeface="Arial"/>
                <a:cs typeface="Arial"/>
              </a:rPr>
              <a:t>audience’s </a:t>
            </a:r>
            <a:r>
              <a:rPr sz="3200" spc="-5" dirty="0">
                <a:latin typeface="Arial"/>
                <a:cs typeface="Arial"/>
              </a:rPr>
              <a:t>reaction to </a:t>
            </a:r>
            <a:r>
              <a:rPr sz="3200" dirty="0">
                <a:latin typeface="Arial"/>
                <a:cs typeface="Arial"/>
              </a:rPr>
              <a:t>that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5" dirty="0">
                <a:latin typeface="Arial"/>
                <a:cs typeface="Arial"/>
              </a:rPr>
              <a:t>message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sz="3200" b="1" dirty="0">
                <a:latin typeface="Arial"/>
                <a:cs typeface="Arial"/>
              </a:rPr>
              <a:t>Mass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Influence</a:t>
            </a:r>
            <a:endParaRPr sz="3200">
              <a:latin typeface="Arial"/>
              <a:cs typeface="Arial"/>
            </a:endParaRPr>
          </a:p>
          <a:p>
            <a:pPr marL="335915" marR="748030" indent="-323850">
              <a:lnSpc>
                <a:spcPts val="3570"/>
              </a:lnSpc>
              <a:spcBef>
                <a:spcPts val="1495"/>
              </a:spcBef>
            </a:pPr>
            <a:r>
              <a:rPr sz="3200" spc="-5" dirty="0">
                <a:latin typeface="Arial"/>
                <a:cs typeface="Arial"/>
              </a:rPr>
              <a:t>Illustrate the </a:t>
            </a:r>
            <a:r>
              <a:rPr sz="3200" dirty="0">
                <a:latin typeface="Arial"/>
                <a:cs typeface="Arial"/>
              </a:rPr>
              <a:t>process of </a:t>
            </a:r>
            <a:r>
              <a:rPr sz="3200" spc="-5" dirty="0">
                <a:latin typeface="Arial"/>
                <a:cs typeface="Arial"/>
              </a:rPr>
              <a:t>transmitting </a:t>
            </a:r>
            <a:r>
              <a:rPr sz="3200" dirty="0">
                <a:latin typeface="Arial"/>
                <a:cs typeface="Arial"/>
              </a:rPr>
              <a:t>a  </a:t>
            </a:r>
            <a:r>
              <a:rPr sz="3200" spc="5" dirty="0">
                <a:latin typeface="Arial"/>
                <a:cs typeface="Arial"/>
              </a:rPr>
              <a:t>message </a:t>
            </a:r>
            <a:r>
              <a:rPr sz="3200" spc="-5" dirty="0">
                <a:latin typeface="Arial"/>
                <a:cs typeface="Arial"/>
              </a:rPr>
              <a:t>to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wide-scale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audience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5989" y="289559"/>
            <a:ext cx="7110095" cy="1230630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2415540" marR="5080" indent="-2402840">
              <a:lnSpc>
                <a:spcPts val="4570"/>
              </a:lnSpc>
              <a:spcBef>
                <a:spcPts val="545"/>
              </a:spcBef>
              <a:tabLst>
                <a:tab pos="2499995" algn="l"/>
              </a:tabLst>
            </a:pPr>
            <a:r>
              <a:rPr spc="-5" dirty="0"/>
              <a:t>Personal		Influence </a:t>
            </a:r>
            <a:r>
              <a:rPr dirty="0"/>
              <a:t>vs.</a:t>
            </a:r>
            <a:r>
              <a:rPr spc="-85" dirty="0"/>
              <a:t> </a:t>
            </a:r>
            <a:r>
              <a:rPr spc="-10" dirty="0"/>
              <a:t>Mass  </a:t>
            </a:r>
            <a:r>
              <a:rPr spc="-5" dirty="0"/>
              <a:t>Influence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440690" indent="-427990">
              <a:lnSpc>
                <a:spcPct val="100000"/>
              </a:lnSpc>
              <a:spcBef>
                <a:spcPts val="1250"/>
              </a:spcBef>
            </a:pPr>
            <a:r>
              <a:rPr dirty="0"/>
              <a:t>Personal</a:t>
            </a:r>
            <a:r>
              <a:rPr spc="-40" dirty="0"/>
              <a:t> </a:t>
            </a:r>
            <a:r>
              <a:rPr spc="-5" dirty="0"/>
              <a:t>Influence</a:t>
            </a:r>
          </a:p>
          <a:p>
            <a:pPr marL="254000" marR="5080" indent="186690">
              <a:lnSpc>
                <a:spcPts val="3570"/>
              </a:lnSpc>
              <a:spcBef>
                <a:spcPts val="1490"/>
              </a:spcBef>
            </a:pPr>
            <a:r>
              <a:rPr b="0" dirty="0">
                <a:latin typeface="Arial"/>
                <a:cs typeface="Arial"/>
              </a:rPr>
              <a:t>Non-purposive,  </a:t>
            </a:r>
            <a:r>
              <a:rPr b="0" spc="-5" dirty="0">
                <a:latin typeface="Arial"/>
                <a:cs typeface="Arial"/>
              </a:rPr>
              <a:t>flexible,</a:t>
            </a:r>
            <a:r>
              <a:rPr b="0" spc="-65" dirty="0">
                <a:latin typeface="Arial"/>
                <a:cs typeface="Arial"/>
              </a:rPr>
              <a:t> </a:t>
            </a:r>
            <a:r>
              <a:rPr b="0" spc="-5" dirty="0">
                <a:latin typeface="Arial"/>
                <a:cs typeface="Arial"/>
              </a:rPr>
              <a:t>trustworthy</a:t>
            </a:r>
          </a:p>
          <a:p>
            <a:pPr marR="92075" algn="ctr">
              <a:lnSpc>
                <a:spcPct val="100000"/>
              </a:lnSpc>
              <a:spcBef>
                <a:spcPts val="1090"/>
              </a:spcBef>
            </a:pPr>
            <a:r>
              <a:rPr b="0" i="1" dirty="0">
                <a:latin typeface="Arial"/>
                <a:cs typeface="Arial"/>
              </a:rPr>
              <a:t>The audience</a:t>
            </a:r>
            <a:r>
              <a:rPr b="0" i="1" spc="-50" dirty="0">
                <a:latin typeface="Arial"/>
                <a:cs typeface="Arial"/>
              </a:rPr>
              <a:t> </a:t>
            </a:r>
            <a:r>
              <a:rPr b="0" i="1" spc="-5" dirty="0">
                <a:latin typeface="Arial"/>
                <a:cs typeface="Arial"/>
              </a:rPr>
              <a:t>is...</a:t>
            </a:r>
          </a:p>
          <a:p>
            <a:pPr marL="531495" marR="621030" indent="1270" algn="ctr">
              <a:lnSpc>
                <a:spcPct val="129900"/>
              </a:lnSpc>
            </a:pPr>
            <a:r>
              <a:rPr b="0" dirty="0">
                <a:latin typeface="Arial"/>
                <a:cs typeface="Arial"/>
              </a:rPr>
              <a:t>Specific  </a:t>
            </a:r>
            <a:r>
              <a:rPr b="0" spc="5" dirty="0">
                <a:latin typeface="Arial"/>
                <a:cs typeface="Arial"/>
              </a:rPr>
              <a:t>D</a:t>
            </a:r>
            <a:r>
              <a:rPr b="0" spc="-5" dirty="0">
                <a:latin typeface="Arial"/>
                <a:cs typeface="Arial"/>
              </a:rPr>
              <a:t>i</a:t>
            </a:r>
            <a:r>
              <a:rPr b="0" spc="5" dirty="0">
                <a:latin typeface="Arial"/>
                <a:cs typeface="Arial"/>
              </a:rPr>
              <a:t>s</a:t>
            </a:r>
            <a:r>
              <a:rPr b="0" dirty="0">
                <a:latin typeface="Arial"/>
                <a:cs typeface="Arial"/>
              </a:rPr>
              <a:t>cri</a:t>
            </a:r>
            <a:r>
              <a:rPr b="0" spc="20" dirty="0">
                <a:latin typeface="Arial"/>
                <a:cs typeface="Arial"/>
              </a:rPr>
              <a:t>m</a:t>
            </a:r>
            <a:r>
              <a:rPr b="0" spc="-5" dirty="0">
                <a:latin typeface="Arial"/>
                <a:cs typeface="Arial"/>
              </a:rPr>
              <a:t>in</a:t>
            </a:r>
            <a:r>
              <a:rPr b="0" spc="5" dirty="0">
                <a:latin typeface="Arial"/>
                <a:cs typeface="Arial"/>
              </a:rPr>
              <a:t>a</a:t>
            </a:r>
            <a:r>
              <a:rPr b="0" spc="-5" dirty="0">
                <a:latin typeface="Arial"/>
                <a:cs typeface="Arial"/>
              </a:rPr>
              <a:t>t</a:t>
            </a:r>
            <a:r>
              <a:rPr b="0" dirty="0">
                <a:latin typeface="Arial"/>
                <a:cs typeface="Arial"/>
              </a:rPr>
              <a:t>ory  Limited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940300" y="1602740"/>
            <a:ext cx="3420110" cy="4282440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668655" indent="-416559">
              <a:lnSpc>
                <a:spcPct val="100000"/>
              </a:lnSpc>
              <a:spcBef>
                <a:spcPts val="1250"/>
              </a:spcBef>
            </a:pPr>
            <a:r>
              <a:rPr sz="3200" b="1" dirty="0">
                <a:latin typeface="Arial"/>
                <a:cs typeface="Arial"/>
              </a:rPr>
              <a:t>Mass</a:t>
            </a:r>
            <a:r>
              <a:rPr sz="3200" b="1" spc="-3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Influence</a:t>
            </a:r>
            <a:endParaRPr sz="3200">
              <a:latin typeface="Arial"/>
              <a:cs typeface="Arial"/>
            </a:endParaRPr>
          </a:p>
          <a:p>
            <a:pPr marL="518159" marR="178435" indent="151130">
              <a:lnSpc>
                <a:spcPts val="3570"/>
              </a:lnSpc>
              <a:spcBef>
                <a:spcPts val="1490"/>
              </a:spcBef>
            </a:pPr>
            <a:r>
              <a:rPr sz="3200" dirty="0">
                <a:latin typeface="Arial"/>
                <a:cs typeface="Arial"/>
              </a:rPr>
              <a:t>Strengthens  </a:t>
            </a:r>
            <a:r>
              <a:rPr sz="3200" spc="5" dirty="0">
                <a:latin typeface="Arial"/>
                <a:cs typeface="Arial"/>
              </a:rPr>
              <a:t>p</a:t>
            </a:r>
            <a:r>
              <a:rPr sz="3200" dirty="0">
                <a:latin typeface="Arial"/>
                <a:cs typeface="Arial"/>
              </a:rPr>
              <a:t>re</a:t>
            </a:r>
            <a:r>
              <a:rPr sz="3200" spc="5" dirty="0">
                <a:latin typeface="Arial"/>
                <a:cs typeface="Arial"/>
              </a:rPr>
              <a:t>d</a:t>
            </a:r>
            <a:r>
              <a:rPr sz="3200" spc="-5" dirty="0">
                <a:latin typeface="Arial"/>
                <a:cs typeface="Arial"/>
              </a:rPr>
              <a:t>i</a:t>
            </a:r>
            <a:r>
              <a:rPr sz="3200" spc="5" dirty="0">
                <a:latin typeface="Arial"/>
                <a:cs typeface="Arial"/>
              </a:rPr>
              <a:t>sp</a:t>
            </a:r>
            <a:r>
              <a:rPr sz="3200" spc="-5" dirty="0">
                <a:latin typeface="Arial"/>
                <a:cs typeface="Arial"/>
              </a:rPr>
              <a:t>o</a:t>
            </a:r>
            <a:r>
              <a:rPr sz="3200" spc="5" dirty="0">
                <a:latin typeface="Arial"/>
                <a:cs typeface="Arial"/>
              </a:rPr>
              <a:t>s</a:t>
            </a:r>
            <a:r>
              <a:rPr sz="3200" spc="-5" dirty="0">
                <a:latin typeface="Arial"/>
                <a:cs typeface="Arial"/>
              </a:rPr>
              <a:t>itio</a:t>
            </a:r>
            <a:r>
              <a:rPr sz="3200" spc="5" dirty="0">
                <a:latin typeface="Arial"/>
                <a:cs typeface="Arial"/>
              </a:rPr>
              <a:t>n</a:t>
            </a:r>
            <a:r>
              <a:rPr sz="3200" dirty="0"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  <a:p>
            <a:pPr marL="103505">
              <a:lnSpc>
                <a:spcPct val="100000"/>
              </a:lnSpc>
              <a:spcBef>
                <a:spcPts val="1090"/>
              </a:spcBef>
            </a:pPr>
            <a:r>
              <a:rPr sz="3200" i="1" spc="-5" dirty="0">
                <a:latin typeface="Arial"/>
                <a:cs typeface="Arial"/>
              </a:rPr>
              <a:t>The </a:t>
            </a:r>
            <a:r>
              <a:rPr sz="3200" i="1" dirty="0">
                <a:latin typeface="Arial"/>
                <a:cs typeface="Arial"/>
              </a:rPr>
              <a:t>audience</a:t>
            </a:r>
            <a:r>
              <a:rPr sz="3200" i="1" spc="-55" dirty="0">
                <a:latin typeface="Arial"/>
                <a:cs typeface="Arial"/>
              </a:rPr>
              <a:t> </a:t>
            </a:r>
            <a:r>
              <a:rPr sz="3200" i="1" spc="-5" dirty="0">
                <a:latin typeface="Arial"/>
                <a:cs typeface="Arial"/>
              </a:rPr>
              <a:t>is...</a:t>
            </a:r>
            <a:endParaRPr sz="3200">
              <a:latin typeface="Arial"/>
              <a:cs typeface="Arial"/>
            </a:endParaRPr>
          </a:p>
          <a:p>
            <a:pPr marL="12700" marR="5080" indent="622300">
              <a:lnSpc>
                <a:spcPct val="129900"/>
              </a:lnSpc>
            </a:pPr>
            <a:r>
              <a:rPr sz="3200" dirty="0">
                <a:latin typeface="Arial"/>
                <a:cs typeface="Arial"/>
              </a:rPr>
              <a:t>Anonymous  </a:t>
            </a:r>
            <a:r>
              <a:rPr sz="3200" spc="5" dirty="0">
                <a:latin typeface="Arial"/>
                <a:cs typeface="Arial"/>
              </a:rPr>
              <a:t>Non</a:t>
            </a:r>
            <a:r>
              <a:rPr sz="3200" spc="-10" dirty="0">
                <a:latin typeface="Arial"/>
                <a:cs typeface="Arial"/>
              </a:rPr>
              <a:t>-</a:t>
            </a:r>
            <a:r>
              <a:rPr sz="3200" spc="5" dirty="0">
                <a:latin typeface="Arial"/>
                <a:cs typeface="Arial"/>
              </a:rPr>
              <a:t>d</a:t>
            </a:r>
            <a:r>
              <a:rPr sz="3200" spc="-5" dirty="0">
                <a:latin typeface="Arial"/>
                <a:cs typeface="Arial"/>
              </a:rPr>
              <a:t>i</a:t>
            </a:r>
            <a:r>
              <a:rPr sz="3200" spc="5" dirty="0">
                <a:latin typeface="Arial"/>
                <a:cs typeface="Arial"/>
              </a:rPr>
              <a:t>sc</a:t>
            </a:r>
            <a:r>
              <a:rPr sz="3200" spc="-10" dirty="0">
                <a:latin typeface="Arial"/>
                <a:cs typeface="Arial"/>
              </a:rPr>
              <a:t>r</a:t>
            </a:r>
            <a:r>
              <a:rPr sz="3200" spc="-5" dirty="0">
                <a:latin typeface="Arial"/>
                <a:cs typeface="Arial"/>
              </a:rPr>
              <a:t>i</a:t>
            </a:r>
            <a:r>
              <a:rPr sz="3200" spc="20" dirty="0">
                <a:latin typeface="Arial"/>
                <a:cs typeface="Arial"/>
              </a:rPr>
              <a:t>m</a:t>
            </a:r>
            <a:r>
              <a:rPr sz="3200" spc="-5" dirty="0">
                <a:latin typeface="Arial"/>
                <a:cs typeface="Arial"/>
              </a:rPr>
              <a:t>i</a:t>
            </a:r>
            <a:r>
              <a:rPr sz="3200" spc="5" dirty="0">
                <a:latin typeface="Arial"/>
                <a:cs typeface="Arial"/>
              </a:rPr>
              <a:t>na</a:t>
            </a:r>
            <a:r>
              <a:rPr sz="3200" spc="-10" dirty="0">
                <a:latin typeface="Arial"/>
                <a:cs typeface="Arial"/>
              </a:rPr>
              <a:t>t</a:t>
            </a:r>
            <a:r>
              <a:rPr sz="3200" spc="5" dirty="0">
                <a:latin typeface="Arial"/>
                <a:cs typeface="Arial"/>
              </a:rPr>
              <a:t>o</a:t>
            </a:r>
            <a:r>
              <a:rPr sz="3200" dirty="0">
                <a:latin typeface="Arial"/>
                <a:cs typeface="Arial"/>
              </a:rPr>
              <a:t>ry</a:t>
            </a:r>
            <a:endParaRPr sz="3200">
              <a:latin typeface="Arial"/>
              <a:cs typeface="Arial"/>
            </a:endParaRPr>
          </a:p>
          <a:p>
            <a:pPr marL="861694">
              <a:lnSpc>
                <a:spcPct val="100000"/>
              </a:lnSpc>
              <a:spcBef>
                <a:spcPts val="1150"/>
              </a:spcBef>
            </a:pPr>
            <a:r>
              <a:rPr sz="3200" dirty="0">
                <a:latin typeface="Arial"/>
                <a:cs typeface="Arial"/>
              </a:rPr>
              <a:t>Unlimited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584200"/>
            <a:ext cx="7110095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Impact </a:t>
            </a:r>
            <a:r>
              <a:rPr dirty="0"/>
              <a:t>of </a:t>
            </a:r>
            <a:r>
              <a:rPr spc="-5" dirty="0"/>
              <a:t>Personal</a:t>
            </a:r>
            <a:r>
              <a:rPr spc="-70" dirty="0"/>
              <a:t> </a:t>
            </a:r>
            <a:r>
              <a:rPr spc="-5" dirty="0"/>
              <a:t>Influence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1009" y="1427479"/>
            <a:ext cx="7832090" cy="4900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70815" algn="just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latin typeface="Arial"/>
                <a:cs typeface="Arial"/>
              </a:rPr>
              <a:t>1. </a:t>
            </a:r>
            <a:r>
              <a:rPr sz="3200" b="1" spc="-5" dirty="0">
                <a:latin typeface="Arial"/>
                <a:cs typeface="Arial"/>
              </a:rPr>
              <a:t>Personal </a:t>
            </a:r>
            <a:r>
              <a:rPr sz="3200" b="1" dirty="0">
                <a:latin typeface="Arial"/>
                <a:cs typeface="Arial"/>
              </a:rPr>
              <a:t>Vs. Mass </a:t>
            </a:r>
            <a:r>
              <a:rPr sz="3200" b="1" spc="-5" dirty="0">
                <a:latin typeface="Arial"/>
                <a:cs typeface="Arial"/>
              </a:rPr>
              <a:t>media Influence  Elmira Study: </a:t>
            </a:r>
            <a:r>
              <a:rPr sz="3200" dirty="0">
                <a:latin typeface="Arial"/>
                <a:cs typeface="Arial"/>
              </a:rPr>
              <a:t>Personal </a:t>
            </a:r>
            <a:r>
              <a:rPr sz="3200" spc="-5" dirty="0">
                <a:latin typeface="Arial"/>
                <a:cs typeface="Arial"/>
              </a:rPr>
              <a:t>influence</a:t>
            </a:r>
            <a:r>
              <a:rPr sz="3200" spc="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affected</a:t>
            </a:r>
            <a:endParaRPr sz="3200">
              <a:latin typeface="Arial"/>
              <a:cs typeface="Arial"/>
            </a:endParaRPr>
          </a:p>
          <a:p>
            <a:pPr marL="339090" marR="880110" algn="just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voting </a:t>
            </a:r>
            <a:r>
              <a:rPr sz="3200" dirty="0">
                <a:latin typeface="Arial"/>
                <a:cs typeface="Arial"/>
              </a:rPr>
              <a:t>decisions more </a:t>
            </a:r>
            <a:r>
              <a:rPr sz="3200" spc="-5" dirty="0">
                <a:latin typeface="Arial"/>
                <a:cs typeface="Arial"/>
              </a:rPr>
              <a:t>than the </a:t>
            </a:r>
            <a:r>
              <a:rPr sz="3200" spc="5" dirty="0">
                <a:latin typeface="Arial"/>
                <a:cs typeface="Arial"/>
              </a:rPr>
              <a:t>mass  </a:t>
            </a:r>
            <a:r>
              <a:rPr sz="3200" dirty="0">
                <a:latin typeface="Arial"/>
                <a:cs typeface="Arial"/>
              </a:rPr>
              <a:t>media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did.</a:t>
            </a:r>
            <a:endParaRPr sz="3200">
              <a:latin typeface="Arial"/>
              <a:cs typeface="Arial"/>
            </a:endParaRPr>
          </a:p>
          <a:p>
            <a:pPr marL="339090" marR="5080" indent="-326390" algn="just">
              <a:lnSpc>
                <a:spcPct val="100000"/>
              </a:lnSpc>
            </a:pPr>
            <a:r>
              <a:rPr sz="3200" b="1" dirty="0">
                <a:latin typeface="Arial"/>
                <a:cs typeface="Arial"/>
              </a:rPr>
              <a:t>Decatur </a:t>
            </a:r>
            <a:r>
              <a:rPr sz="3200" b="1" spc="-5" dirty="0">
                <a:latin typeface="Arial"/>
                <a:cs typeface="Arial"/>
              </a:rPr>
              <a:t>Study: </a:t>
            </a:r>
            <a:r>
              <a:rPr sz="3200" dirty="0">
                <a:latin typeface="Arial"/>
                <a:cs typeface="Arial"/>
              </a:rPr>
              <a:t>Personal </a:t>
            </a:r>
            <a:r>
              <a:rPr sz="3200" spc="-5" dirty="0">
                <a:latin typeface="Arial"/>
                <a:cs typeface="Arial"/>
              </a:rPr>
              <a:t>influence figured  both </a:t>
            </a:r>
            <a:r>
              <a:rPr sz="3200" dirty="0">
                <a:latin typeface="Arial"/>
                <a:cs typeface="Arial"/>
              </a:rPr>
              <a:t>more </a:t>
            </a:r>
            <a:r>
              <a:rPr sz="3200" spc="-5" dirty="0">
                <a:latin typeface="Arial"/>
                <a:cs typeface="Arial"/>
              </a:rPr>
              <a:t>frequently </a:t>
            </a:r>
            <a:r>
              <a:rPr sz="3200" dirty="0">
                <a:latin typeface="Arial"/>
                <a:cs typeface="Arial"/>
              </a:rPr>
              <a:t>and </a:t>
            </a:r>
            <a:r>
              <a:rPr sz="3200" spc="5" dirty="0">
                <a:latin typeface="Arial"/>
                <a:cs typeface="Arial"/>
              </a:rPr>
              <a:t>more </a:t>
            </a:r>
            <a:r>
              <a:rPr sz="3200" spc="-10" dirty="0">
                <a:latin typeface="Arial"/>
                <a:cs typeface="Arial"/>
              </a:rPr>
              <a:t>effectively  </a:t>
            </a:r>
            <a:r>
              <a:rPr sz="3200" dirty="0">
                <a:latin typeface="Arial"/>
                <a:cs typeface="Arial"/>
              </a:rPr>
              <a:t>than any </a:t>
            </a:r>
            <a:r>
              <a:rPr sz="3200" spc="-5" dirty="0">
                <a:latin typeface="Arial"/>
                <a:cs typeface="Arial"/>
              </a:rPr>
              <a:t>of the </a:t>
            </a:r>
            <a:r>
              <a:rPr sz="3200" spc="5" dirty="0">
                <a:latin typeface="Arial"/>
                <a:cs typeface="Arial"/>
              </a:rPr>
              <a:t>mass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media</a:t>
            </a:r>
            <a:endParaRPr sz="3200">
              <a:latin typeface="Arial"/>
              <a:cs typeface="Arial"/>
            </a:endParaRPr>
          </a:p>
          <a:p>
            <a:pPr marL="339090" marR="295275" indent="-326390">
              <a:lnSpc>
                <a:spcPts val="3840"/>
              </a:lnSpc>
              <a:spcBef>
                <a:spcPts val="114"/>
              </a:spcBef>
            </a:pPr>
            <a:r>
              <a:rPr sz="3200" b="1" spc="-5" dirty="0">
                <a:latin typeface="Arial"/>
                <a:cs typeface="Arial"/>
              </a:rPr>
              <a:t>Drug Study: </a:t>
            </a:r>
            <a:r>
              <a:rPr sz="3200" spc="-5" dirty="0">
                <a:latin typeface="Arial"/>
                <a:cs typeface="Arial"/>
              </a:rPr>
              <a:t>Strong </a:t>
            </a:r>
            <a:r>
              <a:rPr sz="3200" dirty="0">
                <a:latin typeface="Arial"/>
                <a:cs typeface="Arial"/>
              </a:rPr>
              <a:t>impact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dirty="0">
                <a:latin typeface="Arial"/>
                <a:cs typeface="Arial"/>
              </a:rPr>
              <a:t>personal  </a:t>
            </a:r>
            <a:r>
              <a:rPr sz="3200" spc="-5" dirty="0">
                <a:latin typeface="Arial"/>
                <a:cs typeface="Arial"/>
              </a:rPr>
              <a:t>relations even in the </a:t>
            </a:r>
            <a:r>
              <a:rPr sz="3200" spc="5" dirty="0">
                <a:latin typeface="Arial"/>
                <a:cs typeface="Arial"/>
              </a:rPr>
              <a:t>making </a:t>
            </a:r>
            <a:r>
              <a:rPr sz="3200" spc="-5" dirty="0">
                <a:latin typeface="Arial"/>
                <a:cs typeface="Arial"/>
              </a:rPr>
              <a:t>of scientific  </a:t>
            </a:r>
            <a:r>
              <a:rPr sz="3200" dirty="0">
                <a:latin typeface="Arial"/>
                <a:cs typeface="Arial"/>
              </a:rPr>
              <a:t>decisions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584200"/>
            <a:ext cx="7110095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Impact </a:t>
            </a:r>
            <a:r>
              <a:rPr dirty="0"/>
              <a:t>of </a:t>
            </a:r>
            <a:r>
              <a:rPr spc="-5" dirty="0"/>
              <a:t>Personal</a:t>
            </a:r>
            <a:r>
              <a:rPr spc="-70" dirty="0"/>
              <a:t> </a:t>
            </a:r>
            <a:r>
              <a:rPr spc="-5" dirty="0"/>
              <a:t>Influence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8000" y="1784350"/>
            <a:ext cx="8114665" cy="392430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337185" marR="827405" indent="-325120">
              <a:lnSpc>
                <a:spcPts val="3829"/>
              </a:lnSpc>
              <a:spcBef>
                <a:spcPts val="235"/>
              </a:spcBef>
            </a:pPr>
            <a:r>
              <a:rPr sz="3200" b="1" spc="-5" dirty="0">
                <a:latin typeface="Arial"/>
                <a:cs typeface="Arial"/>
              </a:rPr>
              <a:t>2. Homogeneity </a:t>
            </a:r>
            <a:r>
              <a:rPr sz="3200" b="1" dirty="0">
                <a:latin typeface="Arial"/>
                <a:cs typeface="Arial"/>
              </a:rPr>
              <a:t>of </a:t>
            </a:r>
            <a:r>
              <a:rPr sz="3200" b="1" spc="-5" dirty="0">
                <a:latin typeface="Arial"/>
                <a:cs typeface="Arial"/>
              </a:rPr>
              <a:t>Opinion in Primary  Groups</a:t>
            </a:r>
            <a:endParaRPr sz="3200">
              <a:latin typeface="Arial"/>
              <a:cs typeface="Arial"/>
            </a:endParaRPr>
          </a:p>
          <a:p>
            <a:pPr marL="337185" marR="155575" indent="-325120">
              <a:lnSpc>
                <a:spcPts val="3840"/>
              </a:lnSpc>
            </a:pPr>
            <a:r>
              <a:rPr sz="3200" b="1" spc="-5" dirty="0">
                <a:latin typeface="Arial"/>
                <a:cs typeface="Arial"/>
              </a:rPr>
              <a:t>Voting </a:t>
            </a:r>
            <a:r>
              <a:rPr sz="3200" b="1" dirty="0">
                <a:latin typeface="Arial"/>
                <a:cs typeface="Arial"/>
              </a:rPr>
              <a:t>and Rovere </a:t>
            </a:r>
            <a:r>
              <a:rPr sz="3200" b="1" spc="-5" dirty="0">
                <a:latin typeface="Arial"/>
                <a:cs typeface="Arial"/>
              </a:rPr>
              <a:t>Study: </a:t>
            </a:r>
            <a:r>
              <a:rPr sz="3200" dirty="0">
                <a:latin typeface="Arial"/>
                <a:cs typeface="Arial"/>
              </a:rPr>
              <a:t>Homogeneity </a:t>
            </a:r>
            <a:r>
              <a:rPr sz="3200" spc="-5" dirty="0">
                <a:latin typeface="Arial"/>
                <a:cs typeface="Arial"/>
              </a:rPr>
              <a:t>of  </a:t>
            </a:r>
            <a:r>
              <a:rPr sz="3200" dirty="0">
                <a:latin typeface="Arial"/>
                <a:cs typeface="Arial"/>
              </a:rPr>
              <a:t>groups </a:t>
            </a:r>
            <a:r>
              <a:rPr sz="3200" spc="-5" dirty="0">
                <a:latin typeface="Arial"/>
                <a:cs typeface="Arial"/>
              </a:rPr>
              <a:t>influence potential deviants to  </a:t>
            </a:r>
            <a:r>
              <a:rPr sz="3200" dirty="0">
                <a:latin typeface="Arial"/>
                <a:cs typeface="Arial"/>
              </a:rPr>
              <a:t>conform</a:t>
            </a:r>
            <a:endParaRPr sz="3200">
              <a:latin typeface="Arial"/>
              <a:cs typeface="Arial"/>
            </a:endParaRPr>
          </a:p>
          <a:p>
            <a:pPr marL="337185" marR="5080" indent="-325120">
              <a:lnSpc>
                <a:spcPts val="3829"/>
              </a:lnSpc>
              <a:spcBef>
                <a:spcPts val="10"/>
              </a:spcBef>
            </a:pPr>
            <a:r>
              <a:rPr sz="3200" b="1" spc="-5" dirty="0">
                <a:latin typeface="Arial"/>
                <a:cs typeface="Arial"/>
              </a:rPr>
              <a:t>Drug Study: </a:t>
            </a:r>
            <a:r>
              <a:rPr sz="3200" spc="-5" dirty="0">
                <a:latin typeface="Arial"/>
                <a:cs typeface="Arial"/>
              </a:rPr>
              <a:t>Doctors </a:t>
            </a:r>
            <a:r>
              <a:rPr sz="3200" dirty="0">
                <a:latin typeface="Arial"/>
                <a:cs typeface="Arial"/>
              </a:rPr>
              <a:t>prescribe </a:t>
            </a:r>
            <a:r>
              <a:rPr sz="3200" spc="-5" dirty="0">
                <a:latin typeface="Arial"/>
                <a:cs typeface="Arial"/>
              </a:rPr>
              <a:t>the </a:t>
            </a:r>
            <a:r>
              <a:rPr sz="3200" dirty="0">
                <a:latin typeface="Arial"/>
                <a:cs typeface="Arial"/>
              </a:rPr>
              <a:t>new drug  as </a:t>
            </a:r>
            <a:r>
              <a:rPr sz="3200" spc="-5" dirty="0">
                <a:latin typeface="Arial"/>
                <a:cs typeface="Arial"/>
              </a:rPr>
              <a:t>their </a:t>
            </a:r>
            <a:r>
              <a:rPr sz="3200" dirty="0">
                <a:latin typeface="Arial"/>
                <a:cs typeface="Arial"/>
              </a:rPr>
              <a:t>sociometric colleague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does</a:t>
            </a:r>
            <a:endParaRPr sz="3200">
              <a:latin typeface="Arial"/>
              <a:cs typeface="Arial"/>
            </a:endParaRPr>
          </a:p>
          <a:p>
            <a:pPr marL="337185">
              <a:lnSpc>
                <a:spcPts val="3715"/>
              </a:lnSpc>
            </a:pPr>
            <a:r>
              <a:rPr sz="3200" spc="-5" dirty="0">
                <a:latin typeface="Arial"/>
                <a:cs typeface="Arial"/>
              </a:rPr>
              <a:t>virtually </a:t>
            </a:r>
            <a:r>
              <a:rPr sz="3200" dirty="0">
                <a:latin typeface="Arial"/>
                <a:cs typeface="Arial"/>
              </a:rPr>
              <a:t>at </a:t>
            </a:r>
            <a:r>
              <a:rPr sz="3200" spc="-5" dirty="0">
                <a:latin typeface="Arial"/>
                <a:cs typeface="Arial"/>
              </a:rPr>
              <a:t>the </a:t>
            </a:r>
            <a:r>
              <a:rPr sz="3200" spc="5" dirty="0">
                <a:latin typeface="Arial"/>
                <a:cs typeface="Arial"/>
              </a:rPr>
              <a:t>same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time.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584200"/>
            <a:ext cx="7110095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Impact </a:t>
            </a:r>
            <a:r>
              <a:rPr dirty="0"/>
              <a:t>of </a:t>
            </a:r>
            <a:r>
              <a:rPr spc="-5" dirty="0"/>
              <a:t>Personal</a:t>
            </a:r>
            <a:r>
              <a:rPr spc="-70" dirty="0"/>
              <a:t> </a:t>
            </a:r>
            <a:r>
              <a:rPr spc="-5" dirty="0"/>
              <a:t>Influence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8000" y="1784350"/>
            <a:ext cx="6998334" cy="489966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37465">
              <a:lnSpc>
                <a:spcPts val="3829"/>
              </a:lnSpc>
              <a:spcBef>
                <a:spcPts val="235"/>
              </a:spcBef>
            </a:pPr>
            <a:r>
              <a:rPr sz="3200" b="1" spc="-5" dirty="0">
                <a:latin typeface="Arial"/>
                <a:cs typeface="Arial"/>
              </a:rPr>
              <a:t>3. Various Roles </a:t>
            </a:r>
            <a:r>
              <a:rPr sz="3200" b="1" dirty="0">
                <a:latin typeface="Arial"/>
                <a:cs typeface="Arial"/>
              </a:rPr>
              <a:t>of the </a:t>
            </a:r>
            <a:r>
              <a:rPr sz="3200" b="1" spc="-5" dirty="0">
                <a:latin typeface="Arial"/>
                <a:cs typeface="Arial"/>
              </a:rPr>
              <a:t>Media  Voting Study: </a:t>
            </a:r>
            <a:r>
              <a:rPr sz="3200" dirty="0">
                <a:latin typeface="Arial"/>
                <a:cs typeface="Arial"/>
              </a:rPr>
              <a:t>Media strengthens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pre-</a:t>
            </a:r>
            <a:endParaRPr sz="3200">
              <a:latin typeface="Arial"/>
              <a:cs typeface="Arial"/>
            </a:endParaRPr>
          </a:p>
          <a:p>
            <a:pPr marL="337185">
              <a:lnSpc>
                <a:spcPts val="3715"/>
              </a:lnSpc>
            </a:pPr>
            <a:r>
              <a:rPr sz="3200" spc="-5" dirty="0">
                <a:latin typeface="Arial"/>
                <a:cs typeface="Arial"/>
              </a:rPr>
              <a:t>existing </a:t>
            </a:r>
            <a:r>
              <a:rPr sz="3200" dirty="0">
                <a:latin typeface="Arial"/>
                <a:cs typeface="Arial"/>
              </a:rPr>
              <a:t>dispositions and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decisions</a:t>
            </a:r>
            <a:endParaRPr sz="3200">
              <a:latin typeface="Arial"/>
              <a:cs typeface="Arial"/>
            </a:endParaRPr>
          </a:p>
          <a:p>
            <a:pPr marL="337185" marR="5080" indent="-325120">
              <a:lnSpc>
                <a:spcPct val="100000"/>
              </a:lnSpc>
            </a:pPr>
            <a:r>
              <a:rPr sz="3200" b="1" dirty="0">
                <a:latin typeface="Arial"/>
                <a:cs typeface="Arial"/>
              </a:rPr>
              <a:t>Decatur </a:t>
            </a:r>
            <a:r>
              <a:rPr sz="3200" b="1" spc="-5" dirty="0">
                <a:latin typeface="Arial"/>
                <a:cs typeface="Arial"/>
              </a:rPr>
              <a:t>Study: </a:t>
            </a:r>
            <a:r>
              <a:rPr sz="3200" dirty="0">
                <a:latin typeface="Arial"/>
                <a:cs typeface="Arial"/>
              </a:rPr>
              <a:t>different </a:t>
            </a:r>
            <a:r>
              <a:rPr sz="3200" spc="5" dirty="0">
                <a:latin typeface="Arial"/>
                <a:cs typeface="Arial"/>
              </a:rPr>
              <a:t>media </a:t>
            </a:r>
            <a:r>
              <a:rPr sz="3200" dirty="0">
                <a:latin typeface="Arial"/>
                <a:cs typeface="Arial"/>
              </a:rPr>
              <a:t>play  </a:t>
            </a:r>
            <a:r>
              <a:rPr sz="3200" spc="-5" dirty="0">
                <a:latin typeface="Arial"/>
                <a:cs typeface="Arial"/>
              </a:rPr>
              <a:t>different parts in the </a:t>
            </a:r>
            <a:r>
              <a:rPr sz="3200" dirty="0">
                <a:latin typeface="Arial"/>
                <a:cs typeface="Arial"/>
              </a:rPr>
              <a:t>decision-making  process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ts val="3829"/>
              </a:lnSpc>
            </a:pPr>
            <a:r>
              <a:rPr sz="3200" b="1" spc="-5" dirty="0">
                <a:latin typeface="Arial"/>
                <a:cs typeface="Arial"/>
              </a:rPr>
              <a:t>Drug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Study:</a:t>
            </a:r>
            <a:endParaRPr sz="3200">
              <a:latin typeface="Arial"/>
              <a:cs typeface="Arial"/>
            </a:endParaRPr>
          </a:p>
          <a:p>
            <a:pPr marL="337185" marR="172085" indent="-325120">
              <a:lnSpc>
                <a:spcPct val="100000"/>
              </a:lnSpc>
            </a:pPr>
            <a:r>
              <a:rPr sz="3200" dirty="0">
                <a:latin typeface="Arial"/>
                <a:cs typeface="Arial"/>
              </a:rPr>
              <a:t>2 Types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dirty="0">
                <a:latin typeface="Arial"/>
                <a:cs typeface="Arial"/>
              </a:rPr>
              <a:t>Media: Professional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Media  (legitimate) and Commercial Media  (inform)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584200"/>
            <a:ext cx="7110095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Impact </a:t>
            </a:r>
            <a:r>
              <a:rPr dirty="0"/>
              <a:t>of </a:t>
            </a:r>
            <a:r>
              <a:rPr spc="-5" dirty="0"/>
              <a:t>Personal</a:t>
            </a:r>
            <a:r>
              <a:rPr spc="-70" dirty="0"/>
              <a:t> </a:t>
            </a:r>
            <a:r>
              <a:rPr spc="-5" dirty="0"/>
              <a:t>Influence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8000" y="1784350"/>
            <a:ext cx="6998334" cy="489966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37465">
              <a:lnSpc>
                <a:spcPts val="3829"/>
              </a:lnSpc>
              <a:spcBef>
                <a:spcPts val="235"/>
              </a:spcBef>
            </a:pPr>
            <a:r>
              <a:rPr sz="3200" b="1" spc="-5" dirty="0">
                <a:latin typeface="Arial"/>
                <a:cs typeface="Arial"/>
              </a:rPr>
              <a:t>3. Various Roles </a:t>
            </a:r>
            <a:r>
              <a:rPr sz="3200" b="1" dirty="0">
                <a:latin typeface="Arial"/>
                <a:cs typeface="Arial"/>
              </a:rPr>
              <a:t>of the </a:t>
            </a:r>
            <a:r>
              <a:rPr sz="3200" b="1" spc="-5" dirty="0">
                <a:latin typeface="Arial"/>
                <a:cs typeface="Arial"/>
              </a:rPr>
              <a:t>Media  Voting Study: </a:t>
            </a:r>
            <a:r>
              <a:rPr sz="3200" dirty="0">
                <a:latin typeface="Arial"/>
                <a:cs typeface="Arial"/>
              </a:rPr>
              <a:t>Media strengthens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pre-</a:t>
            </a:r>
            <a:endParaRPr sz="3200">
              <a:latin typeface="Arial"/>
              <a:cs typeface="Arial"/>
            </a:endParaRPr>
          </a:p>
          <a:p>
            <a:pPr marL="337185">
              <a:lnSpc>
                <a:spcPts val="3715"/>
              </a:lnSpc>
            </a:pPr>
            <a:r>
              <a:rPr sz="3200" spc="-5" dirty="0">
                <a:latin typeface="Arial"/>
                <a:cs typeface="Arial"/>
              </a:rPr>
              <a:t>existing </a:t>
            </a:r>
            <a:r>
              <a:rPr sz="3200" dirty="0">
                <a:latin typeface="Arial"/>
                <a:cs typeface="Arial"/>
              </a:rPr>
              <a:t>dispositions and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decisions</a:t>
            </a:r>
            <a:endParaRPr sz="3200">
              <a:latin typeface="Arial"/>
              <a:cs typeface="Arial"/>
            </a:endParaRPr>
          </a:p>
          <a:p>
            <a:pPr marL="337185" marR="5080" indent="-325120">
              <a:lnSpc>
                <a:spcPct val="100000"/>
              </a:lnSpc>
            </a:pPr>
            <a:r>
              <a:rPr sz="3200" b="1" dirty="0">
                <a:latin typeface="Arial"/>
                <a:cs typeface="Arial"/>
              </a:rPr>
              <a:t>Decatur </a:t>
            </a:r>
            <a:r>
              <a:rPr sz="3200" b="1" spc="-5" dirty="0">
                <a:latin typeface="Arial"/>
                <a:cs typeface="Arial"/>
              </a:rPr>
              <a:t>Study: </a:t>
            </a:r>
            <a:r>
              <a:rPr sz="3200" spc="-5" dirty="0">
                <a:latin typeface="Arial"/>
                <a:cs typeface="Arial"/>
              </a:rPr>
              <a:t>Different </a:t>
            </a:r>
            <a:r>
              <a:rPr sz="3200" dirty="0">
                <a:latin typeface="Arial"/>
                <a:cs typeface="Arial"/>
              </a:rPr>
              <a:t>media </a:t>
            </a:r>
            <a:r>
              <a:rPr sz="3200" spc="-5" dirty="0">
                <a:latin typeface="Arial"/>
                <a:cs typeface="Arial"/>
              </a:rPr>
              <a:t>play  different parts in the </a:t>
            </a:r>
            <a:r>
              <a:rPr sz="3200" dirty="0">
                <a:latin typeface="Arial"/>
                <a:cs typeface="Arial"/>
              </a:rPr>
              <a:t>decision-making  process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ts val="3829"/>
              </a:lnSpc>
            </a:pPr>
            <a:r>
              <a:rPr sz="3200" b="1" spc="-5" dirty="0">
                <a:latin typeface="Arial"/>
                <a:cs typeface="Arial"/>
              </a:rPr>
              <a:t>Drug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Study:</a:t>
            </a:r>
            <a:endParaRPr sz="3200">
              <a:latin typeface="Arial"/>
              <a:cs typeface="Arial"/>
            </a:endParaRPr>
          </a:p>
          <a:p>
            <a:pPr marL="337185" marR="172085" indent="-325120">
              <a:lnSpc>
                <a:spcPct val="100000"/>
              </a:lnSpc>
            </a:pPr>
            <a:r>
              <a:rPr sz="3200" dirty="0">
                <a:latin typeface="Arial"/>
                <a:cs typeface="Arial"/>
              </a:rPr>
              <a:t>2 Types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dirty="0">
                <a:latin typeface="Arial"/>
                <a:cs typeface="Arial"/>
              </a:rPr>
              <a:t>Media: Professional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Media  (legitimate) and Commercial Media  (inform)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4910" y="584200"/>
            <a:ext cx="6621145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Flow of Personal</a:t>
            </a:r>
            <a:r>
              <a:rPr spc="-45" dirty="0"/>
              <a:t> </a:t>
            </a:r>
            <a:r>
              <a:rPr spc="-5" dirty="0"/>
              <a:t>Influence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8000" y="1783079"/>
            <a:ext cx="8094345" cy="5431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7185" marR="1075055" indent="-325120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latin typeface="Arial"/>
                <a:cs typeface="Arial"/>
              </a:rPr>
              <a:t>Three Certain Ways Identify Opinion  Leaders</a:t>
            </a:r>
            <a:endParaRPr sz="3200">
              <a:latin typeface="Arial"/>
              <a:cs typeface="Arial"/>
            </a:endParaRPr>
          </a:p>
          <a:p>
            <a:pPr marL="463550" indent="-451484">
              <a:lnSpc>
                <a:spcPct val="100000"/>
              </a:lnSpc>
              <a:buAutoNum type="arabicPeriod"/>
              <a:tabLst>
                <a:tab pos="464184" algn="l"/>
              </a:tabLst>
            </a:pPr>
            <a:r>
              <a:rPr sz="3200" b="1" spc="-10" dirty="0">
                <a:latin typeface="Arial"/>
                <a:cs typeface="Arial"/>
              </a:rPr>
              <a:t>The </a:t>
            </a:r>
            <a:r>
              <a:rPr sz="3200" b="1" spc="-5" dirty="0">
                <a:latin typeface="Arial"/>
                <a:cs typeface="Arial"/>
              </a:rPr>
              <a:t>Personification </a:t>
            </a:r>
            <a:r>
              <a:rPr sz="3200" b="1" dirty="0">
                <a:latin typeface="Arial"/>
                <a:cs typeface="Arial"/>
              </a:rPr>
              <a:t>of Certain</a:t>
            </a:r>
            <a:r>
              <a:rPr sz="3200" b="1" spc="-2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Values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ts val="3835"/>
              </a:lnSpc>
            </a:pPr>
            <a:r>
              <a:rPr sz="3200" spc="-5" dirty="0">
                <a:latin typeface="Arial"/>
                <a:cs typeface="Arial"/>
              </a:rPr>
              <a:t>“Who </a:t>
            </a:r>
            <a:r>
              <a:rPr sz="3200" dirty="0">
                <a:latin typeface="Arial"/>
                <a:cs typeface="Arial"/>
              </a:rPr>
              <a:t>one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is”</a:t>
            </a:r>
            <a:endParaRPr sz="3200">
              <a:latin typeface="Arial"/>
              <a:cs typeface="Arial"/>
            </a:endParaRPr>
          </a:p>
          <a:p>
            <a:pPr marL="337185" marR="983615" indent="-325120" algn="just">
              <a:lnSpc>
                <a:spcPts val="3840"/>
              </a:lnSpc>
              <a:spcBef>
                <a:spcPts val="120"/>
              </a:spcBef>
            </a:pPr>
            <a:r>
              <a:rPr sz="3200" spc="-5" dirty="0">
                <a:latin typeface="Arial"/>
                <a:cs typeface="Arial"/>
              </a:rPr>
              <a:t>the </a:t>
            </a:r>
            <a:r>
              <a:rPr sz="3200" dirty="0">
                <a:latin typeface="Arial"/>
                <a:cs typeface="Arial"/>
              </a:rPr>
              <a:t>opinion </a:t>
            </a:r>
            <a:r>
              <a:rPr sz="3200" spc="-5" dirty="0">
                <a:latin typeface="Arial"/>
                <a:cs typeface="Arial"/>
              </a:rPr>
              <a:t>follower wants to be like the  </a:t>
            </a:r>
            <a:r>
              <a:rPr sz="3200" dirty="0">
                <a:latin typeface="Arial"/>
                <a:cs typeface="Arial"/>
              </a:rPr>
              <a:t>opinion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leader</a:t>
            </a:r>
            <a:endParaRPr sz="3200">
              <a:latin typeface="Arial"/>
              <a:cs typeface="Arial"/>
            </a:endParaRPr>
          </a:p>
          <a:p>
            <a:pPr marL="463550" indent="-451484" algn="just">
              <a:lnSpc>
                <a:spcPts val="3575"/>
              </a:lnSpc>
              <a:buAutoNum type="arabicPeriod" startAt="2"/>
              <a:tabLst>
                <a:tab pos="464184" algn="l"/>
              </a:tabLst>
            </a:pPr>
            <a:r>
              <a:rPr sz="3200" b="1" spc="-5" dirty="0">
                <a:latin typeface="Arial"/>
                <a:cs typeface="Arial"/>
              </a:rPr>
              <a:t>Competence</a:t>
            </a:r>
            <a:endParaRPr sz="3200">
              <a:latin typeface="Arial"/>
              <a:cs typeface="Arial"/>
            </a:endParaRPr>
          </a:p>
          <a:p>
            <a:pPr marL="12700" algn="just">
              <a:lnSpc>
                <a:spcPts val="3704"/>
              </a:lnSpc>
            </a:pPr>
            <a:r>
              <a:rPr sz="3200" spc="-5" dirty="0">
                <a:latin typeface="Arial"/>
                <a:cs typeface="Arial"/>
              </a:rPr>
              <a:t>“What </a:t>
            </a:r>
            <a:r>
              <a:rPr sz="3200" dirty="0">
                <a:latin typeface="Arial"/>
                <a:cs typeface="Arial"/>
              </a:rPr>
              <a:t>one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knows”</a:t>
            </a:r>
            <a:endParaRPr sz="3200">
              <a:latin typeface="Arial"/>
              <a:cs typeface="Arial"/>
            </a:endParaRPr>
          </a:p>
          <a:p>
            <a:pPr marL="337185" marR="5080" indent="-325120" algn="just">
              <a:lnSpc>
                <a:spcPts val="3570"/>
              </a:lnSpc>
              <a:spcBef>
                <a:spcPts val="1495"/>
              </a:spcBef>
            </a:pPr>
            <a:r>
              <a:rPr sz="3200" spc="-5" dirty="0">
                <a:latin typeface="Arial"/>
                <a:cs typeface="Arial"/>
              </a:rPr>
              <a:t>An </a:t>
            </a:r>
            <a:r>
              <a:rPr sz="3200" dirty="0">
                <a:latin typeface="Arial"/>
                <a:cs typeface="Arial"/>
              </a:rPr>
              <a:t>opinion </a:t>
            </a:r>
            <a:r>
              <a:rPr sz="3200" spc="-5" dirty="0">
                <a:latin typeface="Arial"/>
                <a:cs typeface="Arial"/>
              </a:rPr>
              <a:t>follower prefers </a:t>
            </a:r>
            <a:r>
              <a:rPr sz="3200" dirty="0">
                <a:latin typeface="Arial"/>
                <a:cs typeface="Arial"/>
              </a:rPr>
              <a:t>an </a:t>
            </a:r>
            <a:r>
              <a:rPr sz="3200" spc="-5" dirty="0">
                <a:latin typeface="Arial"/>
                <a:cs typeface="Arial"/>
              </a:rPr>
              <a:t>opinion </a:t>
            </a:r>
            <a:r>
              <a:rPr sz="3200" dirty="0">
                <a:latin typeface="Arial"/>
                <a:cs typeface="Arial"/>
              </a:rPr>
              <a:t>leader  </a:t>
            </a:r>
            <a:r>
              <a:rPr sz="3200" spc="-10" dirty="0">
                <a:latin typeface="Arial"/>
                <a:cs typeface="Arial"/>
              </a:rPr>
              <a:t>with </a:t>
            </a:r>
            <a:r>
              <a:rPr sz="3200" spc="-5" dirty="0">
                <a:latin typeface="Arial"/>
                <a:cs typeface="Arial"/>
              </a:rPr>
              <a:t>the knowledge, familiarity, </a:t>
            </a:r>
            <a:r>
              <a:rPr sz="3200" dirty="0">
                <a:latin typeface="Arial"/>
                <a:cs typeface="Arial"/>
              </a:rPr>
              <a:t>or </a:t>
            </a:r>
            <a:r>
              <a:rPr sz="3200" spc="-5" dirty="0">
                <a:latin typeface="Arial"/>
                <a:cs typeface="Arial"/>
              </a:rPr>
              <a:t>expertise  </a:t>
            </a:r>
            <a:r>
              <a:rPr sz="3200" dirty="0">
                <a:latin typeface="Arial"/>
                <a:cs typeface="Arial"/>
              </a:rPr>
              <a:t>on </a:t>
            </a:r>
            <a:r>
              <a:rPr sz="3200" spc="-5" dirty="0">
                <a:latin typeface="Arial"/>
                <a:cs typeface="Arial"/>
              </a:rPr>
              <a:t>the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matter.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4910" y="584200"/>
            <a:ext cx="6621145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Flow of Personal</a:t>
            </a:r>
            <a:r>
              <a:rPr spc="-45" dirty="0"/>
              <a:t> </a:t>
            </a:r>
            <a:r>
              <a:rPr spc="-5" dirty="0"/>
              <a:t>Influence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1009" y="1442720"/>
            <a:ext cx="8081009" cy="565531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2700" marR="3134995">
              <a:lnSpc>
                <a:spcPts val="3560"/>
              </a:lnSpc>
              <a:spcBef>
                <a:spcPts val="450"/>
              </a:spcBef>
            </a:pPr>
            <a:r>
              <a:rPr sz="3200" dirty="0">
                <a:latin typeface="Arial"/>
                <a:cs typeface="Arial"/>
              </a:rPr>
              <a:t>3. </a:t>
            </a:r>
            <a:r>
              <a:rPr sz="3200" spc="-5" dirty="0">
                <a:latin typeface="Arial"/>
                <a:cs typeface="Arial"/>
              </a:rPr>
              <a:t>Strategic Social Location  ‘Whom </a:t>
            </a:r>
            <a:r>
              <a:rPr sz="3200" dirty="0">
                <a:latin typeface="Arial"/>
                <a:cs typeface="Arial"/>
              </a:rPr>
              <a:t>one</a:t>
            </a:r>
            <a:r>
              <a:rPr sz="3200" spc="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knows’</a:t>
            </a:r>
            <a:endParaRPr sz="3200">
              <a:latin typeface="Arial"/>
              <a:cs typeface="Arial"/>
            </a:endParaRPr>
          </a:p>
          <a:p>
            <a:pPr marL="339090" marR="123825" indent="-326390">
              <a:lnSpc>
                <a:spcPts val="3560"/>
              </a:lnSpc>
              <a:spcBef>
                <a:spcPts val="1440"/>
              </a:spcBef>
            </a:pPr>
            <a:r>
              <a:rPr sz="3200" i="1" dirty="0">
                <a:latin typeface="Arial"/>
                <a:cs typeface="Arial"/>
              </a:rPr>
              <a:t>Divided </a:t>
            </a:r>
            <a:r>
              <a:rPr sz="3200" i="1" spc="-5" dirty="0">
                <a:latin typeface="Arial"/>
                <a:cs typeface="Arial"/>
              </a:rPr>
              <a:t>into </a:t>
            </a:r>
            <a:r>
              <a:rPr sz="3200" i="1" dirty="0">
                <a:latin typeface="Arial"/>
                <a:cs typeface="Arial"/>
              </a:rPr>
              <a:t>whom </a:t>
            </a:r>
            <a:r>
              <a:rPr sz="3200" i="1" spc="-5" dirty="0">
                <a:latin typeface="Arial"/>
                <a:cs typeface="Arial"/>
              </a:rPr>
              <a:t>the </a:t>
            </a:r>
            <a:r>
              <a:rPr sz="3200" i="1" dirty="0">
                <a:latin typeface="Arial"/>
                <a:cs typeface="Arial"/>
              </a:rPr>
              <a:t>opinion </a:t>
            </a:r>
            <a:r>
              <a:rPr sz="3200" i="1" spc="-5" dirty="0">
                <a:latin typeface="Arial"/>
                <a:cs typeface="Arial"/>
              </a:rPr>
              <a:t>leader </a:t>
            </a:r>
            <a:r>
              <a:rPr sz="3200" i="1" dirty="0">
                <a:latin typeface="Arial"/>
                <a:cs typeface="Arial"/>
              </a:rPr>
              <a:t>knows  </a:t>
            </a:r>
            <a:r>
              <a:rPr sz="3200" i="1" spc="-5" dirty="0">
                <a:latin typeface="Arial"/>
                <a:cs typeface="Arial"/>
              </a:rPr>
              <a:t>within </a:t>
            </a:r>
            <a:r>
              <a:rPr sz="3200" i="1" dirty="0">
                <a:latin typeface="Arial"/>
                <a:cs typeface="Arial"/>
              </a:rPr>
              <a:t>a group and</a:t>
            </a:r>
            <a:r>
              <a:rPr sz="3200" i="1" spc="-15" dirty="0">
                <a:latin typeface="Arial"/>
                <a:cs typeface="Arial"/>
              </a:rPr>
              <a:t> </a:t>
            </a:r>
            <a:r>
              <a:rPr sz="3200" i="1" spc="-5" dirty="0">
                <a:latin typeface="Arial"/>
                <a:cs typeface="Arial"/>
              </a:rPr>
              <a:t>outside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ts val="3700"/>
              </a:lnSpc>
              <a:spcBef>
                <a:spcPts val="1360"/>
              </a:spcBef>
            </a:pPr>
            <a:r>
              <a:rPr sz="3200" b="1" spc="-5" dirty="0">
                <a:latin typeface="Arial"/>
                <a:cs typeface="Arial"/>
              </a:rPr>
              <a:t>Within the</a:t>
            </a:r>
            <a:r>
              <a:rPr sz="3200" b="1" spc="-10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group</a:t>
            </a:r>
            <a:endParaRPr sz="3200">
              <a:latin typeface="Arial"/>
              <a:cs typeface="Arial"/>
            </a:endParaRPr>
          </a:p>
          <a:p>
            <a:pPr marL="339090" marR="644525" indent="-326390">
              <a:lnSpc>
                <a:spcPts val="3570"/>
              </a:lnSpc>
              <a:spcBef>
                <a:spcPts val="200"/>
              </a:spcBef>
            </a:pPr>
            <a:r>
              <a:rPr sz="3200" dirty="0">
                <a:latin typeface="Arial"/>
                <a:cs typeface="Arial"/>
              </a:rPr>
              <a:t>implies </a:t>
            </a:r>
            <a:r>
              <a:rPr sz="3200" spc="-5" dirty="0">
                <a:latin typeface="Arial"/>
                <a:cs typeface="Arial"/>
              </a:rPr>
              <a:t>that the </a:t>
            </a:r>
            <a:r>
              <a:rPr sz="3200" dirty="0">
                <a:latin typeface="Arial"/>
                <a:cs typeface="Arial"/>
              </a:rPr>
              <a:t>sphere of </a:t>
            </a:r>
            <a:r>
              <a:rPr sz="3200" spc="-5" dirty="0">
                <a:latin typeface="Arial"/>
                <a:cs typeface="Arial"/>
              </a:rPr>
              <a:t>influence </a:t>
            </a:r>
            <a:r>
              <a:rPr sz="3200" dirty="0">
                <a:latin typeface="Arial"/>
                <a:cs typeface="Arial"/>
              </a:rPr>
              <a:t>of </a:t>
            </a:r>
            <a:r>
              <a:rPr sz="3200" spc="-5" dirty="0">
                <a:latin typeface="Arial"/>
                <a:cs typeface="Arial"/>
              </a:rPr>
              <a:t>the  opinion </a:t>
            </a:r>
            <a:r>
              <a:rPr sz="3200" dirty="0">
                <a:latin typeface="Arial"/>
                <a:cs typeface="Arial"/>
              </a:rPr>
              <a:t>leaders </a:t>
            </a:r>
            <a:r>
              <a:rPr sz="3200" spc="-5" dirty="0">
                <a:latin typeface="Arial"/>
                <a:cs typeface="Arial"/>
              </a:rPr>
              <a:t>is </a:t>
            </a:r>
            <a:r>
              <a:rPr sz="3200" spc="-10" dirty="0">
                <a:latin typeface="Arial"/>
                <a:cs typeface="Arial"/>
              </a:rPr>
              <a:t>within </a:t>
            </a:r>
            <a:r>
              <a:rPr sz="3200" spc="-5" dirty="0">
                <a:latin typeface="Arial"/>
                <a:cs typeface="Arial"/>
              </a:rPr>
              <a:t>his/her</a:t>
            </a:r>
            <a:r>
              <a:rPr sz="3200" dirty="0">
                <a:latin typeface="Arial"/>
                <a:cs typeface="Arial"/>
              </a:rPr>
              <a:t> group.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ts val="3704"/>
              </a:lnSpc>
              <a:spcBef>
                <a:spcPts val="1350"/>
              </a:spcBef>
            </a:pPr>
            <a:r>
              <a:rPr sz="3200" b="1" spc="-5" dirty="0">
                <a:latin typeface="Arial"/>
                <a:cs typeface="Arial"/>
              </a:rPr>
              <a:t>Outside the</a:t>
            </a:r>
            <a:r>
              <a:rPr sz="3200" b="1" dirty="0">
                <a:latin typeface="Arial"/>
                <a:cs typeface="Arial"/>
              </a:rPr>
              <a:t> </a:t>
            </a:r>
            <a:r>
              <a:rPr sz="3200" b="1" spc="-5" dirty="0">
                <a:latin typeface="Arial"/>
                <a:cs typeface="Arial"/>
              </a:rPr>
              <a:t>group</a:t>
            </a:r>
            <a:endParaRPr sz="3200">
              <a:latin typeface="Arial"/>
              <a:cs typeface="Arial"/>
            </a:endParaRPr>
          </a:p>
          <a:p>
            <a:pPr marL="339090" marR="5080" indent="-326390">
              <a:lnSpc>
                <a:spcPts val="3570"/>
              </a:lnSpc>
              <a:spcBef>
                <a:spcPts val="204"/>
              </a:spcBef>
            </a:pPr>
            <a:r>
              <a:rPr sz="3200" dirty="0">
                <a:latin typeface="Arial"/>
                <a:cs typeface="Arial"/>
              </a:rPr>
              <a:t>implies </a:t>
            </a:r>
            <a:r>
              <a:rPr sz="3200" spc="-5" dirty="0">
                <a:latin typeface="Arial"/>
                <a:cs typeface="Arial"/>
              </a:rPr>
              <a:t>than an individual’s influence is not  limited to his/her </a:t>
            </a:r>
            <a:r>
              <a:rPr sz="3200" dirty="0">
                <a:latin typeface="Arial"/>
                <a:cs typeface="Arial"/>
              </a:rPr>
              <a:t>group, but </a:t>
            </a:r>
            <a:r>
              <a:rPr sz="3200" spc="-5" dirty="0">
                <a:latin typeface="Arial"/>
                <a:cs typeface="Arial"/>
              </a:rPr>
              <a:t>also </a:t>
            </a:r>
            <a:r>
              <a:rPr sz="3200" dirty="0">
                <a:latin typeface="Arial"/>
                <a:cs typeface="Arial"/>
              </a:rPr>
              <a:t>those </a:t>
            </a:r>
            <a:r>
              <a:rPr sz="3200" spc="-10" dirty="0">
                <a:latin typeface="Arial"/>
                <a:cs typeface="Arial"/>
              </a:rPr>
              <a:t>who  </a:t>
            </a:r>
            <a:r>
              <a:rPr sz="3200" dirty="0">
                <a:latin typeface="Arial"/>
                <a:cs typeface="Arial"/>
              </a:rPr>
              <a:t>he/she </a:t>
            </a:r>
            <a:r>
              <a:rPr sz="3200" spc="-5" dirty="0">
                <a:latin typeface="Arial"/>
                <a:cs typeface="Arial"/>
              </a:rPr>
              <a:t>knows outside his/her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group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1989" y="603250"/>
            <a:ext cx="5087620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The </a:t>
            </a:r>
            <a:r>
              <a:rPr spc="-5" dirty="0"/>
              <a:t>People's</a:t>
            </a:r>
            <a:r>
              <a:rPr spc="-95" dirty="0"/>
              <a:t> </a:t>
            </a:r>
            <a:r>
              <a:rPr spc="-5" dirty="0"/>
              <a:t>Choice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7219" y="1604009"/>
            <a:ext cx="7889240" cy="3827779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sz="3200" b="1" spc="-5" dirty="0">
                <a:latin typeface="Arial"/>
                <a:cs typeface="Arial"/>
              </a:rPr>
              <a:t>Advantages: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sz="3200" spc="-5" dirty="0">
                <a:latin typeface="Arial"/>
                <a:cs typeface="Arial"/>
              </a:rPr>
              <a:t>Able to correlate </a:t>
            </a:r>
            <a:r>
              <a:rPr sz="3200" dirty="0">
                <a:latin typeface="Arial"/>
                <a:cs typeface="Arial"/>
              </a:rPr>
              <a:t>change </a:t>
            </a:r>
            <a:r>
              <a:rPr sz="3200" spc="-10" dirty="0">
                <a:latin typeface="Arial"/>
                <a:cs typeface="Arial"/>
              </a:rPr>
              <a:t>with </a:t>
            </a:r>
            <a:r>
              <a:rPr sz="3200" spc="-5" dirty="0">
                <a:latin typeface="Arial"/>
                <a:cs typeface="Arial"/>
              </a:rPr>
              <a:t>the</a:t>
            </a:r>
            <a:r>
              <a:rPr sz="3200" spc="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influences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sz="3200" b="1" dirty="0">
                <a:latin typeface="Arial"/>
                <a:cs typeface="Arial"/>
              </a:rPr>
              <a:t>Disadvantages:</a:t>
            </a:r>
            <a:endParaRPr sz="3200">
              <a:latin typeface="Arial"/>
              <a:cs typeface="Arial"/>
            </a:endParaRPr>
          </a:p>
          <a:p>
            <a:pPr marL="689610" marR="3566795" indent="-676910">
              <a:lnSpc>
                <a:spcPct val="129900"/>
              </a:lnSpc>
            </a:pPr>
            <a:r>
              <a:rPr sz="3200" dirty="0">
                <a:latin typeface="Arial"/>
                <a:cs typeface="Arial"/>
              </a:rPr>
              <a:t>Contacts </a:t>
            </a:r>
            <a:r>
              <a:rPr sz="3200" spc="5" dirty="0">
                <a:latin typeface="Arial"/>
                <a:cs typeface="Arial"/>
              </a:rPr>
              <a:t>among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people  </a:t>
            </a:r>
            <a:r>
              <a:rPr sz="3200" spc="-5" dirty="0">
                <a:latin typeface="Arial"/>
                <a:cs typeface="Arial"/>
              </a:rPr>
              <a:t>Opinion </a:t>
            </a:r>
            <a:r>
              <a:rPr sz="3200" dirty="0">
                <a:latin typeface="Arial"/>
                <a:cs typeface="Arial"/>
              </a:rPr>
              <a:t>leader  </a:t>
            </a:r>
            <a:r>
              <a:rPr sz="3200" spc="-5" dirty="0">
                <a:latin typeface="Arial"/>
                <a:cs typeface="Arial"/>
              </a:rPr>
              <a:t>Opinion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follower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2309" y="287019"/>
            <a:ext cx="7570470" cy="1230630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3052445" marR="5080" indent="-3040380">
              <a:lnSpc>
                <a:spcPts val="4570"/>
              </a:lnSpc>
              <a:spcBef>
                <a:spcPts val="545"/>
              </a:spcBef>
              <a:tabLst>
                <a:tab pos="5332730" algn="l"/>
              </a:tabLst>
            </a:pPr>
            <a:r>
              <a:rPr spc="-5" dirty="0"/>
              <a:t>Opinion Leaders</a:t>
            </a:r>
            <a:r>
              <a:rPr spc="10" dirty="0"/>
              <a:t> </a:t>
            </a:r>
            <a:r>
              <a:rPr spc="-5" dirty="0"/>
              <a:t>and	</a:t>
            </a:r>
            <a:r>
              <a:rPr dirty="0"/>
              <a:t>the</a:t>
            </a:r>
            <a:r>
              <a:rPr spc="-105" dirty="0"/>
              <a:t> </a:t>
            </a:r>
            <a:r>
              <a:rPr spc="-10" dirty="0"/>
              <a:t>Mass  Media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5300" y="1750059"/>
            <a:ext cx="7988934" cy="449961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349885" marR="459105" indent="-337820">
              <a:lnSpc>
                <a:spcPct val="92800"/>
              </a:lnSpc>
              <a:spcBef>
                <a:spcPts val="375"/>
              </a:spcBef>
            </a:pPr>
            <a:r>
              <a:rPr sz="3200" spc="-5" dirty="0">
                <a:latin typeface="Arial"/>
                <a:cs typeface="Arial"/>
              </a:rPr>
              <a:t>Opinion </a:t>
            </a:r>
            <a:r>
              <a:rPr sz="3200" dirty="0">
                <a:latin typeface="Arial"/>
                <a:cs typeface="Arial"/>
              </a:rPr>
              <a:t>Leaders </a:t>
            </a:r>
            <a:r>
              <a:rPr sz="3200" spc="-5" dirty="0">
                <a:latin typeface="Arial"/>
                <a:cs typeface="Arial"/>
              </a:rPr>
              <a:t>are </a:t>
            </a:r>
            <a:r>
              <a:rPr sz="3200" dirty="0">
                <a:latin typeface="Arial"/>
                <a:cs typeface="Arial"/>
              </a:rPr>
              <a:t>more exposed </a:t>
            </a:r>
            <a:r>
              <a:rPr sz="3200" spc="-5" dirty="0">
                <a:latin typeface="Arial"/>
                <a:cs typeface="Arial"/>
              </a:rPr>
              <a:t>to the  </a:t>
            </a:r>
            <a:r>
              <a:rPr sz="3200" spc="5" dirty="0">
                <a:latin typeface="Arial"/>
                <a:cs typeface="Arial"/>
              </a:rPr>
              <a:t>mass </a:t>
            </a:r>
            <a:r>
              <a:rPr sz="3200" dirty="0">
                <a:latin typeface="Arial"/>
                <a:cs typeface="Arial"/>
              </a:rPr>
              <a:t>media </a:t>
            </a:r>
            <a:r>
              <a:rPr sz="3200" spc="-5" dirty="0">
                <a:latin typeface="Arial"/>
                <a:cs typeface="Arial"/>
              </a:rPr>
              <a:t>than those whom </a:t>
            </a:r>
            <a:r>
              <a:rPr sz="3200" dirty="0">
                <a:latin typeface="Arial"/>
                <a:cs typeface="Arial"/>
              </a:rPr>
              <a:t>they  </a:t>
            </a:r>
            <a:r>
              <a:rPr sz="3200" spc="-5" dirty="0">
                <a:latin typeface="Arial"/>
                <a:cs typeface="Arial"/>
              </a:rPr>
              <a:t>influence.</a:t>
            </a:r>
            <a:endParaRPr sz="3200">
              <a:latin typeface="Arial"/>
              <a:cs typeface="Arial"/>
            </a:endParaRPr>
          </a:p>
          <a:p>
            <a:pPr marL="349885" marR="552450" indent="-337820">
              <a:lnSpc>
                <a:spcPts val="3560"/>
              </a:lnSpc>
              <a:spcBef>
                <a:spcPts val="1510"/>
              </a:spcBef>
            </a:pPr>
            <a:r>
              <a:rPr sz="3200" spc="-5" dirty="0">
                <a:latin typeface="Arial"/>
                <a:cs typeface="Arial"/>
              </a:rPr>
              <a:t>Opinion </a:t>
            </a:r>
            <a:r>
              <a:rPr sz="3200" dirty="0">
                <a:latin typeface="Arial"/>
                <a:cs typeface="Arial"/>
              </a:rPr>
              <a:t>Leaders </a:t>
            </a:r>
            <a:r>
              <a:rPr sz="3200" spc="-5" dirty="0">
                <a:latin typeface="Arial"/>
                <a:cs typeface="Arial"/>
              </a:rPr>
              <a:t>are </a:t>
            </a:r>
            <a:r>
              <a:rPr sz="3200" dirty="0">
                <a:latin typeface="Arial"/>
                <a:cs typeface="Arial"/>
              </a:rPr>
              <a:t>exposed </a:t>
            </a:r>
            <a:r>
              <a:rPr sz="3200" spc="-5" dirty="0">
                <a:latin typeface="Arial"/>
                <a:cs typeface="Arial"/>
              </a:rPr>
              <a:t>to </a:t>
            </a:r>
            <a:r>
              <a:rPr sz="3200" dirty="0">
                <a:latin typeface="Arial"/>
                <a:cs typeface="Arial"/>
              </a:rPr>
              <a:t>media  appropriate </a:t>
            </a:r>
            <a:r>
              <a:rPr sz="3200" spc="-5" dirty="0">
                <a:latin typeface="Arial"/>
                <a:cs typeface="Arial"/>
              </a:rPr>
              <a:t>to their </a:t>
            </a:r>
            <a:r>
              <a:rPr sz="3200" dirty="0">
                <a:latin typeface="Arial"/>
                <a:cs typeface="Arial"/>
              </a:rPr>
              <a:t>sphere of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influence.</a:t>
            </a:r>
            <a:endParaRPr sz="3200">
              <a:latin typeface="Arial"/>
              <a:cs typeface="Arial"/>
            </a:endParaRPr>
          </a:p>
          <a:p>
            <a:pPr marL="349885" marR="5080" indent="-337820">
              <a:lnSpc>
                <a:spcPct val="92900"/>
              </a:lnSpc>
              <a:spcBef>
                <a:spcPts val="1365"/>
              </a:spcBef>
            </a:pPr>
            <a:r>
              <a:rPr sz="3200" dirty="0">
                <a:latin typeface="Arial"/>
                <a:cs typeface="Arial"/>
              </a:rPr>
              <a:t>Longer chains of person-to-person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influence  than </a:t>
            </a:r>
            <a:r>
              <a:rPr sz="3200" spc="-5" dirty="0">
                <a:latin typeface="Arial"/>
                <a:cs typeface="Arial"/>
              </a:rPr>
              <a:t>the </a:t>
            </a:r>
            <a:r>
              <a:rPr sz="3200" dirty="0">
                <a:latin typeface="Arial"/>
                <a:cs typeface="Arial"/>
              </a:rPr>
              <a:t>dyad </a:t>
            </a:r>
            <a:r>
              <a:rPr sz="3200" spc="5" dirty="0">
                <a:latin typeface="Arial"/>
                <a:cs typeface="Arial"/>
              </a:rPr>
              <a:t>may </a:t>
            </a:r>
            <a:r>
              <a:rPr sz="3200" dirty="0">
                <a:latin typeface="Arial"/>
                <a:cs typeface="Arial"/>
              </a:rPr>
              <a:t>have </a:t>
            </a:r>
            <a:r>
              <a:rPr sz="3200" spc="-5" dirty="0">
                <a:latin typeface="Arial"/>
                <a:cs typeface="Arial"/>
              </a:rPr>
              <a:t>to </a:t>
            </a:r>
            <a:r>
              <a:rPr sz="3200" dirty="0">
                <a:latin typeface="Arial"/>
                <a:cs typeface="Arial"/>
              </a:rPr>
              <a:t>be traced back  </a:t>
            </a:r>
            <a:r>
              <a:rPr sz="3200" spc="-5" dirty="0">
                <a:latin typeface="Arial"/>
                <a:cs typeface="Arial"/>
              </a:rPr>
              <a:t>before </a:t>
            </a:r>
            <a:r>
              <a:rPr sz="3200" dirty="0">
                <a:latin typeface="Arial"/>
                <a:cs typeface="Arial"/>
              </a:rPr>
              <a:t>any encounters </a:t>
            </a:r>
            <a:r>
              <a:rPr sz="3200" spc="-10" dirty="0">
                <a:latin typeface="Arial"/>
                <a:cs typeface="Arial"/>
              </a:rPr>
              <a:t>with </a:t>
            </a:r>
            <a:r>
              <a:rPr sz="3200" spc="-5" dirty="0">
                <a:latin typeface="Arial"/>
                <a:cs typeface="Arial"/>
              </a:rPr>
              <a:t>decisive  </a:t>
            </a:r>
            <a:r>
              <a:rPr sz="3200" dirty="0">
                <a:latin typeface="Arial"/>
                <a:cs typeface="Arial"/>
              </a:rPr>
              <a:t>influence by </a:t>
            </a:r>
            <a:r>
              <a:rPr sz="3200" spc="-5" dirty="0">
                <a:latin typeface="Arial"/>
                <a:cs typeface="Arial"/>
              </a:rPr>
              <a:t>the </a:t>
            </a:r>
            <a:r>
              <a:rPr sz="3200" spc="5" dirty="0">
                <a:latin typeface="Arial"/>
                <a:cs typeface="Arial"/>
              </a:rPr>
              <a:t>mass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media.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8320" y="584200"/>
            <a:ext cx="2861310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Conclusion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8000" y="1750059"/>
            <a:ext cx="8127365" cy="486156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337185" marR="5080" indent="-325120" algn="just">
              <a:lnSpc>
                <a:spcPct val="92900"/>
              </a:lnSpc>
              <a:spcBef>
                <a:spcPts val="370"/>
              </a:spcBef>
            </a:pPr>
            <a:r>
              <a:rPr sz="3200" spc="-5" dirty="0">
                <a:latin typeface="Arial"/>
                <a:cs typeface="Arial"/>
              </a:rPr>
              <a:t>Interpersonal </a:t>
            </a:r>
            <a:r>
              <a:rPr sz="3200" dirty="0">
                <a:latin typeface="Arial"/>
                <a:cs typeface="Arial"/>
              </a:rPr>
              <a:t>relations </a:t>
            </a:r>
            <a:r>
              <a:rPr sz="3200" spc="-5" dirty="0">
                <a:latin typeface="Arial"/>
                <a:cs typeface="Arial"/>
              </a:rPr>
              <a:t>have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bigger </a:t>
            </a:r>
            <a:r>
              <a:rPr sz="3200" dirty="0">
                <a:latin typeface="Arial"/>
                <a:cs typeface="Arial"/>
              </a:rPr>
              <a:t>role </a:t>
            </a:r>
            <a:r>
              <a:rPr sz="3200" spc="-5" dirty="0">
                <a:latin typeface="Arial"/>
                <a:cs typeface="Arial"/>
              </a:rPr>
              <a:t>in  influencing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decision </a:t>
            </a:r>
            <a:r>
              <a:rPr sz="3200" dirty="0">
                <a:latin typeface="Arial"/>
                <a:cs typeface="Arial"/>
              </a:rPr>
              <a:t>than </a:t>
            </a:r>
            <a:r>
              <a:rPr sz="3200" spc="-5" dirty="0">
                <a:latin typeface="Arial"/>
                <a:cs typeface="Arial"/>
              </a:rPr>
              <a:t>the </a:t>
            </a:r>
            <a:r>
              <a:rPr sz="3200" spc="5" dirty="0">
                <a:latin typeface="Arial"/>
                <a:cs typeface="Arial"/>
              </a:rPr>
              <a:t>mass  </a:t>
            </a:r>
            <a:r>
              <a:rPr sz="3200" dirty="0">
                <a:latin typeface="Arial"/>
                <a:cs typeface="Arial"/>
              </a:rPr>
              <a:t>media </a:t>
            </a:r>
            <a:r>
              <a:rPr sz="3200" spc="-5" dirty="0">
                <a:latin typeface="Arial"/>
                <a:cs typeface="Arial"/>
              </a:rPr>
              <a:t>in that </a:t>
            </a:r>
            <a:r>
              <a:rPr sz="3200" dirty="0">
                <a:latin typeface="Arial"/>
                <a:cs typeface="Arial"/>
              </a:rPr>
              <a:t>time. </a:t>
            </a:r>
            <a:r>
              <a:rPr sz="3200" spc="-5" dirty="0">
                <a:latin typeface="Arial"/>
                <a:cs typeface="Arial"/>
              </a:rPr>
              <a:t>Despite their</a:t>
            </a:r>
            <a:r>
              <a:rPr sz="3200" spc="7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greater  </a:t>
            </a:r>
            <a:r>
              <a:rPr sz="3200" dirty="0">
                <a:latin typeface="Arial"/>
                <a:cs typeface="Arial"/>
              </a:rPr>
              <a:t>exposure </a:t>
            </a:r>
            <a:r>
              <a:rPr sz="3200" spc="-5" dirty="0">
                <a:latin typeface="Arial"/>
                <a:cs typeface="Arial"/>
              </a:rPr>
              <a:t>to the </a:t>
            </a:r>
            <a:r>
              <a:rPr sz="3200" dirty="0">
                <a:latin typeface="Arial"/>
                <a:cs typeface="Arial"/>
              </a:rPr>
              <a:t>media, </a:t>
            </a:r>
            <a:r>
              <a:rPr sz="3200" spc="-5" dirty="0">
                <a:latin typeface="Arial"/>
                <a:cs typeface="Arial"/>
              </a:rPr>
              <a:t>opinion </a:t>
            </a:r>
            <a:r>
              <a:rPr sz="3200" dirty="0">
                <a:latin typeface="Arial"/>
                <a:cs typeface="Arial"/>
              </a:rPr>
              <a:t>leaders </a:t>
            </a:r>
            <a:r>
              <a:rPr sz="3200" spc="-5" dirty="0">
                <a:latin typeface="Arial"/>
                <a:cs typeface="Arial"/>
              </a:rPr>
              <a:t>are  still primarily </a:t>
            </a:r>
            <a:r>
              <a:rPr sz="3200" dirty="0">
                <a:latin typeface="Arial"/>
                <a:cs typeface="Arial"/>
              </a:rPr>
              <a:t>affected </a:t>
            </a:r>
            <a:r>
              <a:rPr sz="3200" spc="-5" dirty="0">
                <a:latin typeface="Arial"/>
                <a:cs typeface="Arial"/>
              </a:rPr>
              <a:t>by other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people.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sz="3200" b="1" dirty="0">
                <a:latin typeface="Arial"/>
                <a:cs typeface="Arial"/>
              </a:rPr>
              <a:t>3 </a:t>
            </a:r>
            <a:r>
              <a:rPr sz="3200" b="1" spc="-5" dirty="0">
                <a:latin typeface="Arial"/>
                <a:cs typeface="Arial"/>
              </a:rPr>
              <a:t>Purposes of Interpersonal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Relations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sz="3200" spc="-5" dirty="0">
                <a:latin typeface="Arial"/>
                <a:cs typeface="Arial"/>
              </a:rPr>
              <a:t>As </a:t>
            </a:r>
            <a:r>
              <a:rPr sz="3200" dirty="0">
                <a:latin typeface="Arial"/>
                <a:cs typeface="Arial"/>
              </a:rPr>
              <a:t>Channels of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Information</a:t>
            </a:r>
            <a:endParaRPr sz="3200">
              <a:latin typeface="Arial"/>
              <a:cs typeface="Arial"/>
            </a:endParaRPr>
          </a:p>
          <a:p>
            <a:pPr marL="12700" marR="2614930">
              <a:lnSpc>
                <a:spcPct val="129900"/>
              </a:lnSpc>
              <a:spcBef>
                <a:spcPts val="15"/>
              </a:spcBef>
            </a:pPr>
            <a:r>
              <a:rPr sz="3200" spc="-5" dirty="0">
                <a:latin typeface="Arial"/>
                <a:cs typeface="Arial"/>
              </a:rPr>
              <a:t>As </a:t>
            </a:r>
            <a:r>
              <a:rPr sz="3200" dirty="0">
                <a:latin typeface="Arial"/>
                <a:cs typeface="Arial"/>
              </a:rPr>
              <a:t>Sources of Social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Pressure  As </a:t>
            </a:r>
            <a:r>
              <a:rPr sz="3200" dirty="0">
                <a:latin typeface="Arial"/>
                <a:cs typeface="Arial"/>
              </a:rPr>
              <a:t>Sources of Social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Support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6619" y="294640"/>
            <a:ext cx="7194550" cy="1230630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403350" marR="5080" indent="-1390650">
              <a:lnSpc>
                <a:spcPts val="4570"/>
              </a:lnSpc>
              <a:spcBef>
                <a:spcPts val="545"/>
              </a:spcBef>
            </a:pPr>
            <a:r>
              <a:rPr spc="-5" dirty="0"/>
              <a:t>Is Two-Step Flow </a:t>
            </a:r>
            <a:r>
              <a:rPr spc="-10" dirty="0"/>
              <a:t>Theory </a:t>
            </a:r>
            <a:r>
              <a:rPr spc="-5" dirty="0"/>
              <a:t>still  applicable</a:t>
            </a:r>
            <a:r>
              <a:rPr spc="-25" dirty="0"/>
              <a:t> </a:t>
            </a:r>
            <a:r>
              <a:rPr spc="-5" dirty="0"/>
              <a:t>today?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8000" y="1750059"/>
            <a:ext cx="7957820" cy="341249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337185" marR="5080" indent="-325120">
              <a:lnSpc>
                <a:spcPct val="92900"/>
              </a:lnSpc>
              <a:spcBef>
                <a:spcPts val="370"/>
              </a:spcBef>
            </a:pPr>
            <a:r>
              <a:rPr sz="3200" i="1" dirty="0">
                <a:latin typeface="Arial"/>
                <a:cs typeface="Arial"/>
              </a:rPr>
              <a:t>“We </a:t>
            </a:r>
            <a:r>
              <a:rPr sz="3200" i="1" spc="-5" dirty="0">
                <a:latin typeface="Arial"/>
                <a:cs typeface="Arial"/>
              </a:rPr>
              <a:t>find </a:t>
            </a:r>
            <a:r>
              <a:rPr sz="3200" i="1" dirty="0">
                <a:latin typeface="Arial"/>
                <a:cs typeface="Arial"/>
              </a:rPr>
              <a:t>a </a:t>
            </a:r>
            <a:r>
              <a:rPr sz="3200" i="1" spc="-5" dirty="0">
                <a:latin typeface="Arial"/>
                <a:cs typeface="Arial"/>
              </a:rPr>
              <a:t>striking concentration </a:t>
            </a:r>
            <a:r>
              <a:rPr sz="3200" i="1" dirty="0">
                <a:latin typeface="Arial"/>
                <a:cs typeface="Arial"/>
              </a:rPr>
              <a:t>of </a:t>
            </a:r>
            <a:r>
              <a:rPr sz="3200" i="1" spc="-5" dirty="0">
                <a:latin typeface="Arial"/>
                <a:cs typeface="Arial"/>
              </a:rPr>
              <a:t>attention  </a:t>
            </a:r>
            <a:r>
              <a:rPr sz="3200" i="1" dirty="0">
                <a:latin typeface="Arial"/>
                <a:cs typeface="Arial"/>
              </a:rPr>
              <a:t>on </a:t>
            </a:r>
            <a:r>
              <a:rPr sz="3200" i="1" spc="-5" dirty="0">
                <a:latin typeface="Arial"/>
                <a:cs typeface="Arial"/>
              </a:rPr>
              <a:t>Twitter—roughly </a:t>
            </a:r>
            <a:r>
              <a:rPr sz="3200" i="1" dirty="0">
                <a:latin typeface="Arial"/>
                <a:cs typeface="Arial"/>
              </a:rPr>
              <a:t>50% of </a:t>
            </a:r>
            <a:r>
              <a:rPr sz="3200" i="1" spc="-5" dirty="0">
                <a:latin typeface="Arial"/>
                <a:cs typeface="Arial"/>
              </a:rPr>
              <a:t>tweets  </a:t>
            </a:r>
            <a:r>
              <a:rPr sz="3200" i="1" dirty="0">
                <a:latin typeface="Arial"/>
                <a:cs typeface="Arial"/>
              </a:rPr>
              <a:t>consumed </a:t>
            </a:r>
            <a:r>
              <a:rPr sz="3200" i="1" spc="-5" dirty="0">
                <a:latin typeface="Arial"/>
                <a:cs typeface="Arial"/>
              </a:rPr>
              <a:t>are </a:t>
            </a:r>
            <a:r>
              <a:rPr sz="3200" i="1" dirty="0">
                <a:latin typeface="Arial"/>
                <a:cs typeface="Arial"/>
              </a:rPr>
              <a:t>generated by just 20K </a:t>
            </a:r>
            <a:r>
              <a:rPr sz="3200" i="1" spc="-5" dirty="0">
                <a:latin typeface="Arial"/>
                <a:cs typeface="Arial"/>
              </a:rPr>
              <a:t>elite  </a:t>
            </a:r>
            <a:r>
              <a:rPr sz="3200" i="1" dirty="0">
                <a:latin typeface="Arial"/>
                <a:cs typeface="Arial"/>
              </a:rPr>
              <a:t>users—where </a:t>
            </a:r>
            <a:r>
              <a:rPr sz="3200" i="1" spc="-5" dirty="0">
                <a:latin typeface="Arial"/>
                <a:cs typeface="Arial"/>
              </a:rPr>
              <a:t>the media </a:t>
            </a:r>
            <a:r>
              <a:rPr sz="3200" i="1" dirty="0">
                <a:latin typeface="Arial"/>
                <a:cs typeface="Arial"/>
              </a:rPr>
              <a:t>produces </a:t>
            </a:r>
            <a:r>
              <a:rPr sz="3200" i="1" spc="-5" dirty="0">
                <a:latin typeface="Arial"/>
                <a:cs typeface="Arial"/>
              </a:rPr>
              <a:t>the  </a:t>
            </a:r>
            <a:r>
              <a:rPr sz="3200" i="1" dirty="0">
                <a:latin typeface="Arial"/>
                <a:cs typeface="Arial"/>
              </a:rPr>
              <a:t>most </a:t>
            </a:r>
            <a:r>
              <a:rPr sz="3200" i="1" spc="-5" dirty="0">
                <a:latin typeface="Arial"/>
                <a:cs typeface="Arial"/>
              </a:rPr>
              <a:t>information, </a:t>
            </a:r>
            <a:r>
              <a:rPr sz="3200" i="1" dirty="0">
                <a:latin typeface="Arial"/>
                <a:cs typeface="Arial"/>
              </a:rPr>
              <a:t>but </a:t>
            </a:r>
            <a:r>
              <a:rPr sz="3200" i="1" spc="-5" dirty="0">
                <a:latin typeface="Arial"/>
                <a:cs typeface="Arial"/>
              </a:rPr>
              <a:t>celebrities </a:t>
            </a:r>
            <a:r>
              <a:rPr sz="3200" i="1" dirty="0">
                <a:latin typeface="Arial"/>
                <a:cs typeface="Arial"/>
              </a:rPr>
              <a:t>are </a:t>
            </a:r>
            <a:r>
              <a:rPr sz="3200" i="1" spc="-5" dirty="0">
                <a:latin typeface="Arial"/>
                <a:cs typeface="Arial"/>
              </a:rPr>
              <a:t>the  </a:t>
            </a:r>
            <a:r>
              <a:rPr sz="3200" i="1" dirty="0">
                <a:latin typeface="Arial"/>
                <a:cs typeface="Arial"/>
              </a:rPr>
              <a:t>most </a:t>
            </a:r>
            <a:r>
              <a:rPr sz="3200" i="1" spc="-5" dirty="0">
                <a:latin typeface="Arial"/>
                <a:cs typeface="Arial"/>
              </a:rPr>
              <a:t>followed.” </a:t>
            </a:r>
            <a:r>
              <a:rPr sz="3200" dirty="0">
                <a:latin typeface="Arial"/>
                <a:cs typeface="Arial"/>
              </a:rPr>
              <a:t>--Yahoo! Research (2011)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sz="3200" b="1" spc="-5" dirty="0">
                <a:latin typeface="Arial"/>
                <a:cs typeface="Arial"/>
              </a:rPr>
              <a:t>Opinion </a:t>
            </a:r>
            <a:r>
              <a:rPr sz="3200" b="1" dirty="0">
                <a:latin typeface="Arial"/>
                <a:cs typeface="Arial"/>
              </a:rPr>
              <a:t>Leaders: </a:t>
            </a:r>
            <a:r>
              <a:rPr sz="3200" dirty="0">
                <a:latin typeface="Arial"/>
                <a:cs typeface="Arial"/>
              </a:rPr>
              <a:t>20K </a:t>
            </a:r>
            <a:r>
              <a:rPr sz="3200" spc="-5" dirty="0">
                <a:latin typeface="Arial"/>
                <a:cs typeface="Arial"/>
              </a:rPr>
              <a:t>Elite</a:t>
            </a:r>
            <a:r>
              <a:rPr sz="3200" spc="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Users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82289" y="584200"/>
            <a:ext cx="2832735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</a:t>
            </a:r>
            <a:r>
              <a:rPr spc="-5" dirty="0"/>
              <a:t>ef</a:t>
            </a:r>
            <a:r>
              <a:rPr spc="-10" dirty="0"/>
              <a:t>e</a:t>
            </a:r>
            <a:r>
              <a:rPr spc="-5" dirty="0"/>
              <a:t>re</a:t>
            </a:r>
            <a:r>
              <a:rPr dirty="0"/>
              <a:t>n</a:t>
            </a:r>
            <a:r>
              <a:rPr spc="-5" dirty="0"/>
              <a:t>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3240" y="1492250"/>
            <a:ext cx="8142605" cy="5424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7185" marR="5080" indent="-325120" algn="just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Social Science Research </a:t>
            </a:r>
            <a:r>
              <a:rPr sz="1800" spc="-5" dirty="0">
                <a:latin typeface="Arial"/>
                <a:cs typeface="Arial"/>
              </a:rPr>
              <a:t>Council. (n.d.). </a:t>
            </a:r>
            <a:r>
              <a:rPr sz="1800" i="1" spc="-10" dirty="0">
                <a:latin typeface="Arial"/>
                <a:cs typeface="Arial"/>
              </a:rPr>
              <a:t>Elihu </a:t>
            </a:r>
            <a:r>
              <a:rPr sz="1800" i="1" spc="-15" dirty="0">
                <a:latin typeface="Arial"/>
                <a:cs typeface="Arial"/>
              </a:rPr>
              <a:t>Katz: </a:t>
            </a:r>
            <a:r>
              <a:rPr sz="1800" i="1" spc="-10" dirty="0">
                <a:latin typeface="Arial"/>
                <a:cs typeface="Arial"/>
              </a:rPr>
              <a:t>bibliography</a:t>
            </a:r>
            <a:r>
              <a:rPr sz="1800" spc="-10" dirty="0">
                <a:latin typeface="Arial"/>
                <a:cs typeface="Arial"/>
              </a:rPr>
              <a:t>.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15" dirty="0">
                <a:latin typeface="Arial"/>
                <a:cs typeface="Arial"/>
              </a:rPr>
              <a:t>Media  </a:t>
            </a:r>
            <a:r>
              <a:rPr sz="1800" spc="-10" dirty="0">
                <a:latin typeface="Arial"/>
                <a:cs typeface="Arial"/>
              </a:rPr>
              <a:t>Research Hub. Retrieved, November </a:t>
            </a:r>
            <a:r>
              <a:rPr sz="1800" spc="-5" dirty="0">
                <a:latin typeface="Arial"/>
                <a:cs typeface="Arial"/>
              </a:rPr>
              <a:t>12,  </a:t>
            </a:r>
            <a:r>
              <a:rPr sz="1800" spc="-10" dirty="0">
                <a:latin typeface="Arial"/>
                <a:cs typeface="Arial"/>
              </a:rPr>
              <a:t>2012, </a:t>
            </a:r>
            <a:r>
              <a:rPr sz="1800" spc="-5" dirty="0">
                <a:latin typeface="Arial"/>
                <a:cs typeface="Arial"/>
              </a:rPr>
              <a:t>from:  </a:t>
            </a:r>
            <a:r>
              <a:rPr sz="1800" spc="-10" dirty="0">
                <a:latin typeface="Arial"/>
                <a:cs typeface="Arial"/>
                <a:hlinkClick r:id="rId2"/>
              </a:rPr>
              <a:t>http://mediaresearchhub.ssrc.org/elihu-katz/person_view</a:t>
            </a:r>
            <a:endParaRPr sz="1800">
              <a:latin typeface="Arial"/>
              <a:cs typeface="Arial"/>
            </a:endParaRPr>
          </a:p>
          <a:p>
            <a:pPr marL="12700" algn="just">
              <a:lnSpc>
                <a:spcPts val="1935"/>
              </a:lnSpc>
            </a:pPr>
            <a:r>
              <a:rPr sz="1800" i="1" spc="-10" dirty="0">
                <a:latin typeface="Arial"/>
                <a:cs typeface="Arial"/>
              </a:rPr>
              <a:t>Bellis, </a:t>
            </a:r>
            <a:r>
              <a:rPr sz="1800" i="1" spc="-5" dirty="0">
                <a:latin typeface="Arial"/>
                <a:cs typeface="Arial"/>
              </a:rPr>
              <a:t>M. </a:t>
            </a:r>
            <a:r>
              <a:rPr sz="1800" i="1" spc="-10" dirty="0">
                <a:latin typeface="Arial"/>
                <a:cs typeface="Arial"/>
              </a:rPr>
              <a:t>(2012).20th </a:t>
            </a:r>
            <a:r>
              <a:rPr sz="1800" i="1" spc="-5" dirty="0">
                <a:latin typeface="Arial"/>
                <a:cs typeface="Arial"/>
              </a:rPr>
              <a:t>century </a:t>
            </a:r>
            <a:r>
              <a:rPr sz="1800" i="1" spc="-10" dirty="0">
                <a:latin typeface="Arial"/>
                <a:cs typeface="Arial"/>
              </a:rPr>
              <a:t>timeline </a:t>
            </a:r>
            <a:r>
              <a:rPr sz="1800" i="1" dirty="0">
                <a:latin typeface="Arial"/>
                <a:cs typeface="Arial"/>
              </a:rPr>
              <a:t>- </a:t>
            </a:r>
            <a:r>
              <a:rPr sz="1800" i="1" spc="-5" dirty="0">
                <a:latin typeface="Arial"/>
                <a:cs typeface="Arial"/>
              </a:rPr>
              <a:t>the </a:t>
            </a:r>
            <a:r>
              <a:rPr sz="1800" i="1" spc="-10" dirty="0">
                <a:latin typeface="Arial"/>
                <a:cs typeface="Arial"/>
              </a:rPr>
              <a:t>industrial </a:t>
            </a:r>
            <a:r>
              <a:rPr sz="1800" i="1" spc="-5" dirty="0">
                <a:latin typeface="Arial"/>
                <a:cs typeface="Arial"/>
              </a:rPr>
              <a:t>thirties.</a:t>
            </a:r>
            <a:r>
              <a:rPr sz="1800" i="1" spc="70" dirty="0">
                <a:latin typeface="Arial"/>
                <a:cs typeface="Arial"/>
              </a:rPr>
              <a:t> </a:t>
            </a:r>
            <a:r>
              <a:rPr sz="1800" i="1" spc="-10" dirty="0">
                <a:latin typeface="Arial"/>
                <a:cs typeface="Arial"/>
              </a:rPr>
              <a:t>About.com.</a:t>
            </a:r>
            <a:endParaRPr sz="1800">
              <a:latin typeface="Arial"/>
              <a:cs typeface="Arial"/>
            </a:endParaRPr>
          </a:p>
          <a:p>
            <a:pPr marL="337185" marR="2026285" algn="just">
              <a:lnSpc>
                <a:spcPts val="2010"/>
              </a:lnSpc>
              <a:spcBef>
                <a:spcPts val="114"/>
              </a:spcBef>
            </a:pPr>
            <a:r>
              <a:rPr sz="1800" i="1" spc="-10" dirty="0">
                <a:latin typeface="Arial"/>
                <a:cs typeface="Arial"/>
              </a:rPr>
              <a:t>Retrieved, November 12, 2012, from:  </a:t>
            </a:r>
            <a:r>
              <a:rPr sz="1800" i="1" spc="-10" dirty="0">
                <a:latin typeface="Arial"/>
                <a:cs typeface="Arial"/>
                <a:hlinkClick r:id="rId3"/>
              </a:rPr>
              <a:t>http://inventors.about.com/od/timelines/a/twentieth_4.htm</a:t>
            </a:r>
            <a:endParaRPr sz="1800">
              <a:latin typeface="Arial"/>
              <a:cs typeface="Arial"/>
            </a:endParaRPr>
          </a:p>
          <a:p>
            <a:pPr marL="337185" marR="450215" indent="-325120" algn="just">
              <a:lnSpc>
                <a:spcPct val="92800"/>
              </a:lnSpc>
              <a:spcBef>
                <a:spcPts val="1385"/>
              </a:spcBef>
            </a:pPr>
            <a:r>
              <a:rPr sz="1800" i="1" dirty="0">
                <a:latin typeface="Arial"/>
                <a:cs typeface="Arial"/>
              </a:rPr>
              <a:t>“What </a:t>
            </a:r>
            <a:r>
              <a:rPr sz="1800" i="1" spc="-10" dirty="0">
                <a:latin typeface="Arial"/>
                <a:cs typeface="Arial"/>
              </a:rPr>
              <a:t>Events Happened </a:t>
            </a:r>
            <a:r>
              <a:rPr sz="1800" i="1" spc="-5" dirty="0">
                <a:latin typeface="Arial"/>
                <a:cs typeface="Arial"/>
              </a:rPr>
              <a:t>in </a:t>
            </a:r>
            <a:r>
              <a:rPr sz="1800" i="1" spc="-10" dirty="0">
                <a:latin typeface="Arial"/>
                <a:cs typeface="Arial"/>
              </a:rPr>
              <a:t>1957.” </a:t>
            </a:r>
            <a:r>
              <a:rPr sz="1800" spc="-10" dirty="0">
                <a:latin typeface="Arial"/>
                <a:cs typeface="Arial"/>
              </a:rPr>
              <a:t>(2004-2012).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10" dirty="0">
                <a:latin typeface="Arial"/>
                <a:cs typeface="Arial"/>
              </a:rPr>
              <a:t>People History: Where  People Memories and </a:t>
            </a:r>
            <a:r>
              <a:rPr sz="1800" spc="-5" dirty="0">
                <a:latin typeface="Arial"/>
                <a:cs typeface="Arial"/>
              </a:rPr>
              <a:t>History </a:t>
            </a:r>
            <a:r>
              <a:rPr sz="1800" spc="-10" dirty="0">
                <a:latin typeface="Arial"/>
                <a:cs typeface="Arial"/>
              </a:rPr>
              <a:t>Join. Retrieved, </a:t>
            </a:r>
            <a:r>
              <a:rPr sz="1800" spc="-5" dirty="0">
                <a:latin typeface="Arial"/>
                <a:cs typeface="Arial"/>
              </a:rPr>
              <a:t>November 12, </a:t>
            </a:r>
            <a:r>
              <a:rPr sz="1800" spc="-10" dirty="0">
                <a:latin typeface="Arial"/>
                <a:cs typeface="Arial"/>
              </a:rPr>
              <a:t>2012, </a:t>
            </a:r>
            <a:r>
              <a:rPr sz="1800" spc="-5" dirty="0">
                <a:latin typeface="Arial"/>
                <a:cs typeface="Arial"/>
              </a:rPr>
              <a:t>from:  </a:t>
            </a:r>
            <a:r>
              <a:rPr sz="1800" spc="-10" dirty="0">
                <a:latin typeface="Arial"/>
                <a:cs typeface="Arial"/>
                <a:hlinkClick r:id="rId4"/>
              </a:rPr>
              <a:t>http://www.thepeoplehistory.com/1957.html</a:t>
            </a:r>
            <a:endParaRPr sz="1800">
              <a:latin typeface="Arial"/>
              <a:cs typeface="Arial"/>
            </a:endParaRPr>
          </a:p>
          <a:p>
            <a:pPr marL="337185" marR="131445" indent="-325120" algn="just">
              <a:lnSpc>
                <a:spcPct val="100000"/>
              </a:lnSpc>
              <a:spcBef>
                <a:spcPts val="1420"/>
              </a:spcBef>
            </a:pPr>
            <a:r>
              <a:rPr sz="1800" i="1" spc="-5" dirty="0">
                <a:latin typeface="Arial"/>
                <a:cs typeface="Arial"/>
              </a:rPr>
              <a:t>“Two-step flow </a:t>
            </a:r>
            <a:r>
              <a:rPr sz="1800" i="1" spc="-10" dirty="0">
                <a:latin typeface="Arial"/>
                <a:cs typeface="Arial"/>
              </a:rPr>
              <a:t>theory.” </a:t>
            </a:r>
            <a:r>
              <a:rPr sz="1800" spc="-5" dirty="0">
                <a:latin typeface="Arial"/>
                <a:cs typeface="Arial"/>
              </a:rPr>
              <a:t>(2010). </a:t>
            </a:r>
            <a:r>
              <a:rPr sz="1800" spc="-10" dirty="0">
                <a:latin typeface="Arial"/>
                <a:cs typeface="Arial"/>
              </a:rPr>
              <a:t>Communication </a:t>
            </a:r>
            <a:r>
              <a:rPr sz="1800" spc="-5" dirty="0">
                <a:latin typeface="Arial"/>
                <a:cs typeface="Arial"/>
              </a:rPr>
              <a:t>Theories. </a:t>
            </a:r>
            <a:r>
              <a:rPr sz="1800" spc="-10" dirty="0">
                <a:latin typeface="Arial"/>
                <a:cs typeface="Arial"/>
              </a:rPr>
              <a:t>Retrieved, November  </a:t>
            </a:r>
            <a:r>
              <a:rPr sz="1800" spc="-5" dirty="0">
                <a:latin typeface="Arial"/>
                <a:cs typeface="Arial"/>
              </a:rPr>
              <a:t>12, </a:t>
            </a:r>
            <a:r>
              <a:rPr sz="1800" spc="-10" dirty="0">
                <a:latin typeface="Arial"/>
                <a:cs typeface="Arial"/>
              </a:rPr>
              <a:t>2012, </a:t>
            </a:r>
            <a:r>
              <a:rPr sz="1800" spc="-5" dirty="0">
                <a:latin typeface="Arial"/>
                <a:cs typeface="Arial"/>
              </a:rPr>
              <a:t>from:</a:t>
            </a:r>
            <a:endParaRPr sz="1800">
              <a:latin typeface="Arial"/>
              <a:cs typeface="Arial"/>
            </a:endParaRPr>
          </a:p>
          <a:p>
            <a:pPr marL="337185" marR="330835" indent="-325120" algn="just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Wu, S., </a:t>
            </a:r>
            <a:r>
              <a:rPr sz="1800" spc="-10" dirty="0">
                <a:latin typeface="Arial"/>
                <a:cs typeface="Arial"/>
              </a:rPr>
              <a:t>Hoffman, J.M., Mason, </a:t>
            </a:r>
            <a:r>
              <a:rPr sz="1800" spc="-5" dirty="0">
                <a:latin typeface="Arial"/>
                <a:cs typeface="Arial"/>
              </a:rPr>
              <a:t>W.A., </a:t>
            </a:r>
            <a:r>
              <a:rPr sz="1800" dirty="0">
                <a:latin typeface="Arial"/>
                <a:cs typeface="Arial"/>
              </a:rPr>
              <a:t>&amp; </a:t>
            </a:r>
            <a:r>
              <a:rPr sz="1800" spc="-5" dirty="0">
                <a:latin typeface="Arial"/>
                <a:cs typeface="Arial"/>
              </a:rPr>
              <a:t>Watts, D.J. (2011). </a:t>
            </a:r>
            <a:r>
              <a:rPr sz="1800" i="1" spc="5" dirty="0">
                <a:latin typeface="Arial"/>
                <a:cs typeface="Arial"/>
              </a:rPr>
              <a:t>Who </a:t>
            </a:r>
            <a:r>
              <a:rPr sz="1800" i="1" spc="-5" dirty="0">
                <a:latin typeface="Arial"/>
                <a:cs typeface="Arial"/>
              </a:rPr>
              <a:t>says what to  whom </a:t>
            </a:r>
            <a:r>
              <a:rPr sz="1800" i="1" spc="-10" dirty="0">
                <a:latin typeface="Arial"/>
                <a:cs typeface="Arial"/>
              </a:rPr>
              <a:t>on </a:t>
            </a:r>
            <a:r>
              <a:rPr sz="1800" i="1" spc="-5" dirty="0">
                <a:latin typeface="Arial"/>
                <a:cs typeface="Arial"/>
              </a:rPr>
              <a:t>Twitter. </a:t>
            </a:r>
            <a:r>
              <a:rPr sz="1800" spc="-10" dirty="0">
                <a:latin typeface="Arial"/>
                <a:cs typeface="Arial"/>
              </a:rPr>
              <a:t>Yahoo! Research. Retrieved, </a:t>
            </a:r>
            <a:r>
              <a:rPr sz="1800" spc="-5" dirty="0">
                <a:latin typeface="Arial"/>
                <a:cs typeface="Arial"/>
              </a:rPr>
              <a:t>November 12, </a:t>
            </a:r>
            <a:r>
              <a:rPr sz="1800" spc="-10" dirty="0">
                <a:latin typeface="Arial"/>
                <a:cs typeface="Arial"/>
              </a:rPr>
              <a:t>2012, </a:t>
            </a:r>
            <a:r>
              <a:rPr sz="1800" spc="-5" dirty="0">
                <a:latin typeface="Arial"/>
                <a:cs typeface="Arial"/>
              </a:rPr>
              <a:t>from:  </a:t>
            </a:r>
            <a:r>
              <a:rPr sz="1800" spc="-10" dirty="0">
                <a:latin typeface="Arial"/>
                <a:cs typeface="Arial"/>
                <a:hlinkClick r:id="rId5"/>
              </a:rPr>
              <a:t>http://research.yahoo.com/pub/3386</a:t>
            </a:r>
            <a:endParaRPr sz="1800">
              <a:latin typeface="Arial"/>
              <a:cs typeface="Arial"/>
            </a:endParaRPr>
          </a:p>
          <a:p>
            <a:pPr marL="337185" marR="361315" indent="-325120" algn="just">
              <a:lnSpc>
                <a:spcPct val="100000"/>
              </a:lnSpc>
            </a:pPr>
            <a:r>
              <a:rPr sz="1800" i="1" dirty="0">
                <a:latin typeface="Arial"/>
                <a:cs typeface="Arial"/>
              </a:rPr>
              <a:t>“Two </a:t>
            </a:r>
            <a:r>
              <a:rPr sz="1800" i="1" spc="-5" dirty="0">
                <a:latin typeface="Arial"/>
                <a:cs typeface="Arial"/>
              </a:rPr>
              <a:t>step flow theory.” </a:t>
            </a:r>
            <a:r>
              <a:rPr sz="1800" spc="-5" dirty="0">
                <a:latin typeface="Arial"/>
                <a:cs typeface="Arial"/>
              </a:rPr>
              <a:t>(n.d.). University of </a:t>
            </a:r>
            <a:r>
              <a:rPr sz="1800" spc="-10" dirty="0">
                <a:latin typeface="Arial"/>
                <a:cs typeface="Arial"/>
              </a:rPr>
              <a:t>Twente. Retrieved, November 12,  2012,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from:</a:t>
            </a:r>
            <a:endParaRPr sz="1800">
              <a:latin typeface="Arial"/>
              <a:cs typeface="Arial"/>
            </a:endParaRPr>
          </a:p>
          <a:p>
            <a:pPr marL="12700" algn="just">
              <a:lnSpc>
                <a:spcPts val="1935"/>
              </a:lnSpc>
            </a:pPr>
            <a:r>
              <a:rPr sz="1800" i="1" spc="-10" dirty="0">
                <a:latin typeface="Arial"/>
                <a:cs typeface="Arial"/>
              </a:rPr>
              <a:t>“Media </a:t>
            </a:r>
            <a:r>
              <a:rPr sz="1800" i="1" spc="-5" dirty="0">
                <a:latin typeface="Arial"/>
                <a:cs typeface="Arial"/>
              </a:rPr>
              <a:t>research </a:t>
            </a:r>
            <a:r>
              <a:rPr sz="1800" i="1" spc="-10" dirty="0">
                <a:latin typeface="Arial"/>
                <a:cs typeface="Arial"/>
              </a:rPr>
              <a:t>of </a:t>
            </a:r>
            <a:r>
              <a:rPr sz="1800" i="1" spc="-5" dirty="0">
                <a:latin typeface="Arial"/>
                <a:cs typeface="Arial"/>
              </a:rPr>
              <a:t>the 1940s</a:t>
            </a:r>
            <a:r>
              <a:rPr sz="1800" spc="-5" dirty="0">
                <a:latin typeface="Arial"/>
                <a:cs typeface="Arial"/>
              </a:rPr>
              <a:t>” </a:t>
            </a:r>
            <a:r>
              <a:rPr sz="1800" spc="-10" dirty="0">
                <a:latin typeface="Arial"/>
                <a:cs typeface="Arial"/>
              </a:rPr>
              <a:t>(2012).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10" dirty="0">
                <a:latin typeface="Arial"/>
                <a:cs typeface="Arial"/>
              </a:rPr>
              <a:t>Hebrew </a:t>
            </a:r>
            <a:r>
              <a:rPr sz="1800" spc="-5" dirty="0">
                <a:latin typeface="Arial"/>
                <a:cs typeface="Arial"/>
              </a:rPr>
              <a:t>University of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Jerusalem.</a:t>
            </a:r>
            <a:endParaRPr sz="1800">
              <a:latin typeface="Arial"/>
              <a:cs typeface="Arial"/>
            </a:endParaRPr>
          </a:p>
          <a:p>
            <a:pPr marL="337185" marR="1811655" algn="just">
              <a:lnSpc>
                <a:spcPts val="2000"/>
              </a:lnSpc>
              <a:spcBef>
                <a:spcPts val="125"/>
              </a:spcBef>
            </a:pPr>
            <a:r>
              <a:rPr sz="1800" spc="-10" dirty="0">
                <a:latin typeface="Arial"/>
                <a:cs typeface="Arial"/>
              </a:rPr>
              <a:t>Retrieved, </a:t>
            </a:r>
            <a:r>
              <a:rPr sz="1800" spc="-5" dirty="0">
                <a:latin typeface="Arial"/>
                <a:cs typeface="Arial"/>
              </a:rPr>
              <a:t>November </a:t>
            </a:r>
            <a:r>
              <a:rPr sz="1800" spc="-10" dirty="0">
                <a:latin typeface="Arial"/>
                <a:cs typeface="Arial"/>
              </a:rPr>
              <a:t>12, 2012, </a:t>
            </a:r>
            <a:r>
              <a:rPr sz="1800" spc="-5" dirty="0">
                <a:latin typeface="Arial"/>
                <a:cs typeface="Arial"/>
              </a:rPr>
              <a:t>from:  </a:t>
            </a:r>
            <a:r>
              <a:rPr sz="1800" spc="-10" dirty="0">
                <a:latin typeface="Arial"/>
                <a:cs typeface="Arial"/>
                <a:hlinkClick r:id="rId6"/>
              </a:rPr>
              <a:t>http://communication.mscc.huji.ac.il/upload/File/KatzCV.pdf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82289" y="584200"/>
            <a:ext cx="2832735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R</a:t>
            </a:r>
            <a:r>
              <a:rPr spc="-5" dirty="0"/>
              <a:t>ef</a:t>
            </a:r>
            <a:r>
              <a:rPr spc="-10" dirty="0"/>
              <a:t>e</a:t>
            </a:r>
            <a:r>
              <a:rPr spc="-5" dirty="0"/>
              <a:t>re</a:t>
            </a:r>
            <a:r>
              <a:rPr dirty="0"/>
              <a:t>n</a:t>
            </a:r>
            <a:r>
              <a:rPr spc="-5" dirty="0"/>
              <a:t>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8000" y="1783079"/>
            <a:ext cx="8141970" cy="4963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7185" marR="6350" indent="-325120">
              <a:lnSpc>
                <a:spcPct val="100000"/>
              </a:lnSpc>
              <a:spcBef>
                <a:spcPts val="100"/>
              </a:spcBef>
              <a:tabLst>
                <a:tab pos="897255" algn="l"/>
                <a:tab pos="1231900" algn="l"/>
                <a:tab pos="2357755" algn="l"/>
                <a:tab pos="3196590" algn="l"/>
                <a:tab pos="4441190" algn="l"/>
                <a:tab pos="5798820" algn="l"/>
                <a:tab pos="6423025" algn="l"/>
                <a:tab pos="7299325" algn="l"/>
              </a:tabLst>
            </a:pPr>
            <a:r>
              <a:rPr sz="1800" spc="-10" dirty="0">
                <a:latin typeface="Arial"/>
                <a:cs typeface="Arial"/>
              </a:rPr>
              <a:t>Elihu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Katz.	(1957). </a:t>
            </a:r>
            <a:r>
              <a:rPr sz="1800" i="1" spc="-5" dirty="0">
                <a:latin typeface="Arial"/>
                <a:cs typeface="Arial"/>
              </a:rPr>
              <a:t>The two-step </a:t>
            </a:r>
            <a:r>
              <a:rPr sz="1800" i="1" spc="-10" dirty="0">
                <a:latin typeface="Arial"/>
                <a:cs typeface="Arial"/>
              </a:rPr>
              <a:t>flow </a:t>
            </a:r>
            <a:r>
              <a:rPr sz="1800" i="1" spc="-5" dirty="0">
                <a:latin typeface="Arial"/>
                <a:cs typeface="Arial"/>
              </a:rPr>
              <a:t>of communication: an </a:t>
            </a:r>
            <a:r>
              <a:rPr sz="1800" i="1" spc="-10" dirty="0">
                <a:latin typeface="Arial"/>
                <a:cs typeface="Arial"/>
              </a:rPr>
              <a:t>up-to-date </a:t>
            </a:r>
            <a:r>
              <a:rPr sz="1800" i="1" spc="-5" dirty="0">
                <a:latin typeface="Arial"/>
                <a:cs typeface="Arial"/>
              </a:rPr>
              <a:t>report on  </a:t>
            </a:r>
            <a:r>
              <a:rPr sz="1800" i="1" spc="-10" dirty="0">
                <a:latin typeface="Arial"/>
                <a:cs typeface="Arial"/>
              </a:rPr>
              <a:t>an	hypothesis.	</a:t>
            </a:r>
            <a:r>
              <a:rPr sz="1800" spc="-10" dirty="0">
                <a:latin typeface="Arial"/>
                <a:cs typeface="Arial"/>
              </a:rPr>
              <a:t>Penn	Libraries.	</a:t>
            </a:r>
            <a:r>
              <a:rPr sz="1800" spc="-5" dirty="0">
                <a:latin typeface="Arial"/>
                <a:cs typeface="Arial"/>
              </a:rPr>
              <a:t>November	</a:t>
            </a:r>
            <a:r>
              <a:rPr sz="1800" spc="-10" dirty="0">
                <a:latin typeface="Arial"/>
                <a:cs typeface="Arial"/>
              </a:rPr>
              <a:t>12,	2012,	</a:t>
            </a:r>
            <a:r>
              <a:rPr sz="1800" spc="-5" dirty="0">
                <a:latin typeface="Arial"/>
                <a:cs typeface="Arial"/>
              </a:rPr>
              <a:t>from:  </a:t>
            </a:r>
            <a:r>
              <a:rPr sz="1800" spc="-10" dirty="0">
                <a:latin typeface="Arial"/>
                <a:cs typeface="Arial"/>
                <a:hlinkClick r:id="rId2"/>
              </a:rPr>
              <a:t>http://repository.upenn.edu/cgi/viewcontent.cgi? 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article=1279&amp;context=asc_papers&amp;seiredir=1&amp;referer=http%3A%2F</a:t>
            </a:r>
            <a:endParaRPr sz="1800">
              <a:latin typeface="Arial"/>
              <a:cs typeface="Arial"/>
            </a:endParaRPr>
          </a:p>
          <a:p>
            <a:pPr marL="337185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%2Fwww.google.com.ph%2Furl%3Fsa%3Dt%26rct%3Dj%26q%3Dpersonal</a:t>
            </a:r>
            <a:endParaRPr sz="1800">
              <a:latin typeface="Arial"/>
              <a:cs typeface="Arial"/>
            </a:endParaRPr>
          </a:p>
          <a:p>
            <a:pPr marL="337185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%2Binfluence%2Bkatz%2Breview%26source%3Dweb%26cd%3D7%26ved</a:t>
            </a:r>
            <a:endParaRPr sz="1800">
              <a:latin typeface="Arial"/>
              <a:cs typeface="Arial"/>
            </a:endParaRPr>
          </a:p>
          <a:p>
            <a:pPr marL="337185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%3D0CEoQFjAG%26url%3Dhttp%253A%252F%252Frepository.upenn.edu</a:t>
            </a:r>
            <a:endParaRPr sz="1800">
              <a:latin typeface="Arial"/>
              <a:cs typeface="Arial"/>
            </a:endParaRPr>
          </a:p>
          <a:p>
            <a:pPr marL="337185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%252Fcgi%252Fviewcontent.cgi%253Farticle%253D1279%2526context</a:t>
            </a:r>
            <a:endParaRPr sz="1800">
              <a:latin typeface="Arial"/>
              <a:cs typeface="Arial"/>
            </a:endParaRPr>
          </a:p>
          <a:p>
            <a:pPr marL="337185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%253Dasc_papers%26ei%3DLFuiUNesIc32mAXcgoHIBg%26usg</a:t>
            </a:r>
            <a:endParaRPr sz="1800">
              <a:latin typeface="Arial"/>
              <a:cs typeface="Arial"/>
            </a:endParaRPr>
          </a:p>
          <a:p>
            <a:pPr marL="337185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%3DAFQjCNG1pUznNyLidmBxXxc7oUG6rCID2w#search=%22personal</a:t>
            </a:r>
            <a:endParaRPr sz="1800">
              <a:latin typeface="Arial"/>
              <a:cs typeface="Arial"/>
            </a:endParaRPr>
          </a:p>
          <a:p>
            <a:pPr marL="337185">
              <a:lnSpc>
                <a:spcPct val="100000"/>
              </a:lnSpc>
            </a:pPr>
            <a:r>
              <a:rPr sz="1800" spc="-10" dirty="0">
                <a:latin typeface="Arial"/>
                <a:cs typeface="Arial"/>
              </a:rPr>
              <a:t>%20influence%20katz%20review%22</a:t>
            </a:r>
            <a:endParaRPr sz="1800">
              <a:latin typeface="Arial"/>
              <a:cs typeface="Arial"/>
            </a:endParaRPr>
          </a:p>
          <a:p>
            <a:pPr marL="337185" marR="6350" indent="-325120" algn="just">
              <a:lnSpc>
                <a:spcPct val="100000"/>
              </a:lnSpc>
            </a:pPr>
            <a:r>
              <a:rPr sz="1800" i="1" spc="-10" dirty="0">
                <a:latin typeface="Arial"/>
                <a:cs typeface="Arial"/>
              </a:rPr>
              <a:t>“Lazarsfeld, Paul </a:t>
            </a:r>
            <a:r>
              <a:rPr sz="1800" i="1" spc="-5" dirty="0">
                <a:latin typeface="Arial"/>
                <a:cs typeface="Arial"/>
              </a:rPr>
              <a:t>F. (1901-1976).” </a:t>
            </a:r>
            <a:r>
              <a:rPr sz="1800" spc="-10" dirty="0">
                <a:latin typeface="Arial"/>
                <a:cs typeface="Arial"/>
              </a:rPr>
              <a:t>(2012). Book Rags. Retrieved, </a:t>
            </a:r>
            <a:r>
              <a:rPr sz="1800" spc="-5" dirty="0">
                <a:latin typeface="Arial"/>
                <a:cs typeface="Arial"/>
              </a:rPr>
              <a:t>November 12,  </a:t>
            </a:r>
            <a:r>
              <a:rPr sz="1800" spc="-10" dirty="0">
                <a:latin typeface="Arial"/>
                <a:cs typeface="Arial"/>
              </a:rPr>
              <a:t>2012, </a:t>
            </a:r>
            <a:r>
              <a:rPr sz="1800" spc="-5" dirty="0">
                <a:latin typeface="Arial"/>
                <a:cs typeface="Arial"/>
              </a:rPr>
              <a:t>from: </a:t>
            </a:r>
            <a:r>
              <a:rPr sz="1800" spc="-10" dirty="0">
                <a:latin typeface="Arial"/>
                <a:cs typeface="Arial"/>
                <a:hlinkClick r:id="rId3"/>
              </a:rPr>
              <a:t>http://www.bookrags.com/research/lazarsfeld-paul-f-1901-1976- 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eci-02/</a:t>
            </a:r>
            <a:endParaRPr sz="1800">
              <a:latin typeface="Arial"/>
              <a:cs typeface="Arial"/>
            </a:endParaRPr>
          </a:p>
          <a:p>
            <a:pPr marL="337185" marR="5080" indent="-325120" algn="just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Simonson, P. </a:t>
            </a:r>
            <a:r>
              <a:rPr sz="1800" dirty="0">
                <a:latin typeface="Arial"/>
                <a:cs typeface="Arial"/>
              </a:rPr>
              <a:t>&amp; </a:t>
            </a:r>
            <a:r>
              <a:rPr sz="1800" spc="-5" dirty="0">
                <a:latin typeface="Arial"/>
                <a:cs typeface="Arial"/>
              </a:rPr>
              <a:t>Archer, Lauren. </a:t>
            </a:r>
            <a:r>
              <a:rPr sz="1800" dirty="0">
                <a:latin typeface="Arial"/>
                <a:cs typeface="Arial"/>
              </a:rPr>
              <a:t>(n.d.). </a:t>
            </a:r>
            <a:r>
              <a:rPr sz="1800" i="1" spc="-5" dirty="0">
                <a:latin typeface="Arial"/>
                <a:cs typeface="Arial"/>
              </a:rPr>
              <a:t>Classical </a:t>
            </a:r>
            <a:r>
              <a:rPr sz="1800" i="1" spc="-10" dirty="0">
                <a:latin typeface="Arial"/>
                <a:cs typeface="Arial"/>
              </a:rPr>
              <a:t>Media Studies </a:t>
            </a:r>
            <a:r>
              <a:rPr sz="1800" i="1" spc="-5" dirty="0">
                <a:latin typeface="Arial"/>
                <a:cs typeface="Arial"/>
              </a:rPr>
              <a:t>from the </a:t>
            </a:r>
            <a:r>
              <a:rPr sz="1800" i="1" spc="-10" dirty="0">
                <a:latin typeface="Arial"/>
                <a:cs typeface="Arial"/>
              </a:rPr>
              <a:t>1930s  and ‘40s </a:t>
            </a:r>
            <a:r>
              <a:rPr sz="1800" i="1" dirty="0">
                <a:latin typeface="Arial"/>
                <a:cs typeface="Arial"/>
              </a:rPr>
              <a:t>(A </a:t>
            </a:r>
            <a:r>
              <a:rPr sz="1800" i="1" spc="-10" dirty="0">
                <a:latin typeface="Arial"/>
                <a:cs typeface="Arial"/>
              </a:rPr>
              <a:t>Sampling.)</a:t>
            </a:r>
            <a:r>
              <a:rPr sz="1800" spc="-10" dirty="0">
                <a:latin typeface="Arial"/>
                <a:cs typeface="Arial"/>
              </a:rPr>
              <a:t>. </a:t>
            </a:r>
            <a:r>
              <a:rPr sz="1800" spc="-15" dirty="0">
                <a:latin typeface="Arial"/>
                <a:cs typeface="Arial"/>
              </a:rPr>
              <a:t>Media </a:t>
            </a:r>
            <a:r>
              <a:rPr sz="1800" spc="-5" dirty="0">
                <a:latin typeface="Arial"/>
                <a:cs typeface="Arial"/>
              </a:rPr>
              <a:t>Research in the </a:t>
            </a:r>
            <a:r>
              <a:rPr sz="1800" spc="-10" dirty="0">
                <a:latin typeface="Arial"/>
                <a:cs typeface="Arial"/>
              </a:rPr>
              <a:t>1940s. Retrieved, </a:t>
            </a:r>
            <a:r>
              <a:rPr sz="1800" spc="-5" dirty="0">
                <a:latin typeface="Arial"/>
                <a:cs typeface="Arial"/>
              </a:rPr>
              <a:t>November  </a:t>
            </a:r>
            <a:r>
              <a:rPr sz="1800" spc="-10" dirty="0">
                <a:latin typeface="Arial"/>
                <a:cs typeface="Arial"/>
              </a:rPr>
              <a:t>12, 2012, </a:t>
            </a:r>
            <a:r>
              <a:rPr sz="1800" spc="-5" dirty="0">
                <a:latin typeface="Arial"/>
                <a:cs typeface="Arial"/>
              </a:rPr>
              <a:t>from: </a:t>
            </a:r>
            <a:r>
              <a:rPr sz="1800" spc="-10" dirty="0">
                <a:latin typeface="Arial"/>
                <a:cs typeface="Arial"/>
                <a:hlinkClick r:id="rId4"/>
              </a:rPr>
              <a:t>http://www.outofthequestion.org/Media-Research-of-the- 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1940s/Trends.aspx#Decatur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1989" y="603250"/>
            <a:ext cx="5087620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The </a:t>
            </a:r>
            <a:r>
              <a:rPr spc="-5" dirty="0"/>
              <a:t>People's</a:t>
            </a:r>
            <a:r>
              <a:rPr spc="-95" dirty="0"/>
              <a:t> </a:t>
            </a:r>
            <a:r>
              <a:rPr spc="-5" dirty="0"/>
              <a:t>Choice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7219" y="1750059"/>
            <a:ext cx="7665084" cy="332105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316865" marR="66675" indent="-304800">
              <a:lnSpc>
                <a:spcPts val="3560"/>
              </a:lnSpc>
              <a:spcBef>
                <a:spcPts val="450"/>
              </a:spcBef>
            </a:pPr>
            <a:r>
              <a:rPr sz="3200" dirty="0">
                <a:latin typeface="Arial"/>
                <a:cs typeface="Arial"/>
              </a:rPr>
              <a:t>The </a:t>
            </a:r>
            <a:r>
              <a:rPr sz="3200" spc="-5" dirty="0">
                <a:latin typeface="Arial"/>
                <a:cs typeface="Arial"/>
              </a:rPr>
              <a:t>flow </a:t>
            </a:r>
            <a:r>
              <a:rPr sz="3200" dirty="0">
                <a:latin typeface="Arial"/>
                <a:cs typeface="Arial"/>
              </a:rPr>
              <a:t>of </a:t>
            </a:r>
            <a:r>
              <a:rPr sz="3200" spc="5" dirty="0">
                <a:latin typeface="Arial"/>
                <a:cs typeface="Arial"/>
              </a:rPr>
              <a:t>mass </a:t>
            </a:r>
            <a:r>
              <a:rPr sz="3200" dirty="0">
                <a:latin typeface="Arial"/>
                <a:cs typeface="Arial"/>
              </a:rPr>
              <a:t>communications </a:t>
            </a:r>
            <a:r>
              <a:rPr sz="3200" spc="5" dirty="0">
                <a:latin typeface="Arial"/>
                <a:cs typeface="Arial"/>
              </a:rPr>
              <a:t>may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be  less </a:t>
            </a:r>
            <a:r>
              <a:rPr sz="3200" spc="-5" dirty="0">
                <a:latin typeface="Arial"/>
                <a:cs typeface="Arial"/>
              </a:rPr>
              <a:t>direct </a:t>
            </a:r>
            <a:r>
              <a:rPr sz="3200" dirty="0">
                <a:latin typeface="Arial"/>
                <a:cs typeface="Arial"/>
              </a:rPr>
              <a:t>than </a:t>
            </a:r>
            <a:r>
              <a:rPr sz="3200" spc="5" dirty="0">
                <a:latin typeface="Arial"/>
                <a:cs typeface="Arial"/>
              </a:rPr>
              <a:t>commonly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supposed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3200" b="1" spc="-5" dirty="0">
                <a:latin typeface="Arial"/>
                <a:cs typeface="Arial"/>
              </a:rPr>
              <a:t>Hypothesis Formed: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sz="3200" i="1" dirty="0">
                <a:latin typeface="Arial"/>
                <a:cs typeface="Arial"/>
              </a:rPr>
              <a:t>The Two-Step </a:t>
            </a:r>
            <a:r>
              <a:rPr sz="3200" i="1" spc="-5" dirty="0">
                <a:latin typeface="Arial"/>
                <a:cs typeface="Arial"/>
              </a:rPr>
              <a:t>Flow </a:t>
            </a:r>
            <a:r>
              <a:rPr sz="3200" i="1" dirty="0">
                <a:latin typeface="Arial"/>
                <a:cs typeface="Arial"/>
              </a:rPr>
              <a:t>of</a:t>
            </a:r>
            <a:r>
              <a:rPr sz="3200" i="1" spc="-30" dirty="0">
                <a:latin typeface="Arial"/>
                <a:cs typeface="Arial"/>
              </a:rPr>
              <a:t> </a:t>
            </a:r>
            <a:r>
              <a:rPr sz="3200" i="1" spc="-5" dirty="0">
                <a:latin typeface="Arial"/>
                <a:cs typeface="Arial"/>
              </a:rPr>
              <a:t>Communication</a:t>
            </a:r>
            <a:endParaRPr sz="3200">
              <a:latin typeface="Arial"/>
              <a:cs typeface="Arial"/>
            </a:endParaRPr>
          </a:p>
          <a:p>
            <a:pPr marL="316865" marR="5080" indent="-304800">
              <a:lnSpc>
                <a:spcPts val="3570"/>
              </a:lnSpc>
              <a:spcBef>
                <a:spcPts val="1495"/>
              </a:spcBef>
            </a:pPr>
            <a:r>
              <a:rPr sz="3200" dirty="0">
                <a:latin typeface="Arial"/>
                <a:cs typeface="Arial"/>
              </a:rPr>
              <a:t>- developed by </a:t>
            </a:r>
            <a:r>
              <a:rPr sz="3200" spc="-5" dirty="0">
                <a:latin typeface="Arial"/>
                <a:cs typeface="Arial"/>
              </a:rPr>
              <a:t>Elihu </a:t>
            </a:r>
            <a:r>
              <a:rPr sz="3200" dirty="0">
                <a:latin typeface="Arial"/>
                <a:cs typeface="Arial"/>
              </a:rPr>
              <a:t>Katz, Paul</a:t>
            </a:r>
            <a:r>
              <a:rPr sz="3200" spc="-1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Lazarsfeld  and </a:t>
            </a:r>
            <a:r>
              <a:rPr sz="3200" spc="-5" dirty="0">
                <a:latin typeface="Arial"/>
                <a:cs typeface="Arial"/>
              </a:rPr>
              <a:t>their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colleages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4750" y="603250"/>
            <a:ext cx="6645275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The </a:t>
            </a:r>
            <a:r>
              <a:rPr spc="-5" dirty="0"/>
              <a:t>Two-Step Flow</a:t>
            </a:r>
            <a:r>
              <a:rPr spc="5" dirty="0"/>
              <a:t> </a:t>
            </a:r>
            <a:r>
              <a:rPr spc="-10" dirty="0"/>
              <a:t>Theory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1500" y="1352550"/>
            <a:ext cx="7923530" cy="576834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317500" marR="43815" indent="-304800">
              <a:lnSpc>
                <a:spcPts val="3570"/>
              </a:lnSpc>
              <a:spcBef>
                <a:spcPts val="440"/>
              </a:spcBef>
            </a:pPr>
            <a:r>
              <a:rPr sz="3200" dirty="0">
                <a:latin typeface="Arial"/>
                <a:cs typeface="Arial"/>
              </a:rPr>
              <a:t>“Ideas </a:t>
            </a:r>
            <a:r>
              <a:rPr sz="3200" spc="-5" dirty="0">
                <a:latin typeface="Arial"/>
                <a:cs typeface="Arial"/>
              </a:rPr>
              <a:t>often flow from radio </a:t>
            </a:r>
            <a:r>
              <a:rPr sz="3200" dirty="0">
                <a:latin typeface="Arial"/>
                <a:cs typeface="Arial"/>
              </a:rPr>
              <a:t>and </a:t>
            </a:r>
            <a:r>
              <a:rPr sz="3200" spc="-5" dirty="0">
                <a:latin typeface="Arial"/>
                <a:cs typeface="Arial"/>
              </a:rPr>
              <a:t>print to  </a:t>
            </a:r>
            <a:r>
              <a:rPr sz="3200" dirty="0">
                <a:latin typeface="Arial"/>
                <a:cs typeface="Arial"/>
              </a:rPr>
              <a:t>opinion leaders and </a:t>
            </a:r>
            <a:r>
              <a:rPr sz="3200" spc="-5" dirty="0">
                <a:latin typeface="Arial"/>
                <a:cs typeface="Arial"/>
              </a:rPr>
              <a:t>from these to the </a:t>
            </a:r>
            <a:r>
              <a:rPr sz="3200" dirty="0">
                <a:latin typeface="Arial"/>
                <a:cs typeface="Arial"/>
              </a:rPr>
              <a:t>less  active sections </a:t>
            </a:r>
            <a:r>
              <a:rPr sz="3200" spc="-5" dirty="0">
                <a:latin typeface="Arial"/>
                <a:cs typeface="Arial"/>
              </a:rPr>
              <a:t>of the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population.”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3200" b="1" spc="-5" dirty="0">
                <a:latin typeface="Arial"/>
                <a:cs typeface="Arial"/>
              </a:rPr>
              <a:t>First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Step:</a:t>
            </a:r>
            <a:endParaRPr sz="3200">
              <a:latin typeface="Arial"/>
              <a:cs typeface="Arial"/>
            </a:endParaRPr>
          </a:p>
          <a:p>
            <a:pPr marL="317500" marR="951865" indent="-304800">
              <a:lnSpc>
                <a:spcPts val="3570"/>
              </a:lnSpc>
              <a:spcBef>
                <a:spcPts val="1495"/>
              </a:spcBef>
            </a:pPr>
            <a:r>
              <a:rPr sz="3200" dirty="0">
                <a:latin typeface="Arial"/>
                <a:cs typeface="Arial"/>
              </a:rPr>
              <a:t>Mass media </a:t>
            </a:r>
            <a:r>
              <a:rPr sz="3200" spc="5" dirty="0">
                <a:latin typeface="Arial"/>
                <a:cs typeface="Arial"/>
              </a:rPr>
              <a:t>message </a:t>
            </a:r>
            <a:r>
              <a:rPr sz="3200" dirty="0">
                <a:latin typeface="Arial"/>
                <a:cs typeface="Arial"/>
              </a:rPr>
              <a:t>reaches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opinion  leaders.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sz="3200" b="1" spc="-5" dirty="0">
                <a:latin typeface="Arial"/>
                <a:cs typeface="Arial"/>
              </a:rPr>
              <a:t>Second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Step:</a:t>
            </a:r>
            <a:endParaRPr sz="3200">
              <a:latin typeface="Arial"/>
              <a:cs typeface="Arial"/>
            </a:endParaRPr>
          </a:p>
          <a:p>
            <a:pPr marL="317500" marR="5080" indent="-304800">
              <a:lnSpc>
                <a:spcPct val="92900"/>
              </a:lnSpc>
              <a:spcBef>
                <a:spcPts val="1430"/>
              </a:spcBef>
            </a:pPr>
            <a:r>
              <a:rPr sz="3200" spc="-5" dirty="0">
                <a:latin typeface="Arial"/>
                <a:cs typeface="Arial"/>
              </a:rPr>
              <a:t>Opinion </a:t>
            </a:r>
            <a:r>
              <a:rPr sz="3200" dirty="0">
                <a:latin typeface="Arial"/>
                <a:cs typeface="Arial"/>
              </a:rPr>
              <a:t>leaders pass on </a:t>
            </a:r>
            <a:r>
              <a:rPr sz="3200" spc="-5" dirty="0">
                <a:latin typeface="Arial"/>
                <a:cs typeface="Arial"/>
              </a:rPr>
              <a:t>their </a:t>
            </a:r>
            <a:r>
              <a:rPr sz="3200" spc="-10" dirty="0">
                <a:latin typeface="Arial"/>
                <a:cs typeface="Arial"/>
              </a:rPr>
              <a:t>own  </a:t>
            </a:r>
            <a:r>
              <a:rPr sz="3200" spc="-5" dirty="0">
                <a:latin typeface="Arial"/>
                <a:cs typeface="Arial"/>
              </a:rPr>
              <a:t>interpretation </a:t>
            </a:r>
            <a:r>
              <a:rPr sz="3200" dirty="0">
                <a:latin typeface="Arial"/>
                <a:cs typeface="Arial"/>
              </a:rPr>
              <a:t>as </a:t>
            </a:r>
            <a:r>
              <a:rPr sz="3200" spc="-5" dirty="0">
                <a:latin typeface="Arial"/>
                <a:cs typeface="Arial"/>
              </a:rPr>
              <a:t>well </a:t>
            </a:r>
            <a:r>
              <a:rPr sz="3200" dirty="0">
                <a:latin typeface="Arial"/>
                <a:cs typeface="Arial"/>
              </a:rPr>
              <a:t>as </a:t>
            </a:r>
            <a:r>
              <a:rPr sz="3200" spc="-5" dirty="0">
                <a:latin typeface="Arial"/>
                <a:cs typeface="Arial"/>
              </a:rPr>
              <a:t>the </a:t>
            </a:r>
            <a:r>
              <a:rPr sz="3200" dirty="0">
                <a:latin typeface="Arial"/>
                <a:cs typeface="Arial"/>
              </a:rPr>
              <a:t>actual content  of </a:t>
            </a:r>
            <a:r>
              <a:rPr sz="3200" spc="-5" dirty="0">
                <a:latin typeface="Arial"/>
                <a:cs typeface="Arial"/>
              </a:rPr>
              <a:t>the </a:t>
            </a:r>
            <a:r>
              <a:rPr sz="3200" spc="5" dirty="0">
                <a:latin typeface="Arial"/>
                <a:cs typeface="Arial"/>
              </a:rPr>
              <a:t>message </a:t>
            </a:r>
            <a:r>
              <a:rPr sz="3200" spc="-5" dirty="0">
                <a:latin typeface="Arial"/>
                <a:cs typeface="Arial"/>
              </a:rPr>
              <a:t>to </a:t>
            </a:r>
            <a:r>
              <a:rPr sz="3200" dirty="0">
                <a:latin typeface="Arial"/>
                <a:cs typeface="Arial"/>
              </a:rPr>
              <a:t>those </a:t>
            </a:r>
            <a:r>
              <a:rPr sz="3200" spc="-5" dirty="0">
                <a:latin typeface="Arial"/>
                <a:cs typeface="Arial"/>
              </a:rPr>
              <a:t>whom </a:t>
            </a:r>
            <a:r>
              <a:rPr sz="3200" dirty="0">
                <a:latin typeface="Arial"/>
                <a:cs typeface="Arial"/>
              </a:rPr>
              <a:t>they  influence.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0" y="367029"/>
            <a:ext cx="7315200" cy="6948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8030" y="467359"/>
            <a:ext cx="7480300" cy="1230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4745"/>
              </a:lnSpc>
              <a:spcBef>
                <a:spcPts val="100"/>
              </a:spcBef>
            </a:pPr>
            <a:r>
              <a:rPr spc="-10" dirty="0"/>
              <a:t>Minimal/ </a:t>
            </a:r>
            <a:r>
              <a:rPr spc="-5" dirty="0"/>
              <a:t>Limited Paradigm</a:t>
            </a:r>
            <a:r>
              <a:rPr spc="-50" dirty="0"/>
              <a:t> </a:t>
            </a:r>
            <a:r>
              <a:rPr spc="-5" dirty="0"/>
              <a:t>vs.</a:t>
            </a:r>
          </a:p>
          <a:p>
            <a:pPr marL="7620" algn="ctr">
              <a:lnSpc>
                <a:spcPts val="4745"/>
              </a:lnSpc>
            </a:pPr>
            <a:r>
              <a:rPr spc="-10" dirty="0"/>
              <a:t>Mass </a:t>
            </a:r>
            <a:r>
              <a:rPr spc="-5" dirty="0"/>
              <a:t>Society</a:t>
            </a:r>
            <a:r>
              <a:rPr spc="-35" dirty="0"/>
              <a:t> </a:t>
            </a:r>
            <a:r>
              <a:rPr spc="-5" dirty="0"/>
              <a:t>Paradigm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85469" y="1602740"/>
            <a:ext cx="3802379" cy="4102100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367665">
              <a:lnSpc>
                <a:spcPct val="100000"/>
              </a:lnSpc>
              <a:spcBef>
                <a:spcPts val="1250"/>
              </a:spcBef>
            </a:pPr>
            <a:r>
              <a:rPr sz="3200" b="1" spc="-5" dirty="0">
                <a:latin typeface="Arial"/>
                <a:cs typeface="Arial"/>
              </a:rPr>
              <a:t>Minimal/Limited</a:t>
            </a:r>
            <a:endParaRPr sz="3200">
              <a:latin typeface="Arial"/>
              <a:cs typeface="Arial"/>
            </a:endParaRPr>
          </a:p>
          <a:p>
            <a:pPr marL="222250" marR="210820" indent="1014730">
              <a:lnSpc>
                <a:spcPts val="5000"/>
              </a:lnSpc>
              <a:spcBef>
                <a:spcPts val="350"/>
              </a:spcBef>
            </a:pPr>
            <a:r>
              <a:rPr sz="3200" spc="-5" dirty="0">
                <a:latin typeface="Arial"/>
                <a:cs typeface="Arial"/>
              </a:rPr>
              <a:t>Indirect  </a:t>
            </a:r>
            <a:r>
              <a:rPr sz="3200" spc="-10" dirty="0">
                <a:latin typeface="Arial"/>
                <a:cs typeface="Arial"/>
              </a:rPr>
              <a:t>Diffusion </a:t>
            </a:r>
            <a:r>
              <a:rPr sz="3200" dirty="0">
                <a:latin typeface="Arial"/>
                <a:cs typeface="Arial"/>
              </a:rPr>
              <a:t>over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time</a:t>
            </a:r>
            <a:endParaRPr sz="3200">
              <a:latin typeface="Arial"/>
              <a:cs typeface="Arial"/>
            </a:endParaRPr>
          </a:p>
          <a:p>
            <a:pPr marL="1028700" marR="5080" indent="-1016000">
              <a:lnSpc>
                <a:spcPts val="3570"/>
              </a:lnSpc>
              <a:spcBef>
                <a:spcPts val="1130"/>
              </a:spcBef>
            </a:pPr>
            <a:r>
              <a:rPr sz="3200" dirty="0">
                <a:latin typeface="Arial"/>
                <a:cs typeface="Arial"/>
              </a:rPr>
              <a:t>Audiences </a:t>
            </a:r>
            <a:r>
              <a:rPr sz="3200" spc="-5" dirty="0">
                <a:latin typeface="Arial"/>
                <a:cs typeface="Arial"/>
              </a:rPr>
              <a:t>are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active  participants</a:t>
            </a:r>
            <a:endParaRPr sz="3200">
              <a:latin typeface="Arial"/>
              <a:cs typeface="Arial"/>
            </a:endParaRPr>
          </a:p>
          <a:p>
            <a:pPr marL="822960" marR="480695" indent="-222250">
              <a:lnSpc>
                <a:spcPts val="3570"/>
              </a:lnSpc>
              <a:spcBef>
                <a:spcPts val="1420"/>
              </a:spcBef>
            </a:pPr>
            <a:r>
              <a:rPr sz="3200" dirty="0">
                <a:latin typeface="Arial"/>
                <a:cs typeface="Arial"/>
              </a:rPr>
              <a:t>Audiences </a:t>
            </a:r>
            <a:r>
              <a:rPr sz="3200" spc="-5" dirty="0">
                <a:latin typeface="Arial"/>
                <a:cs typeface="Arial"/>
              </a:rPr>
              <a:t>are  </a:t>
            </a:r>
            <a:r>
              <a:rPr sz="3200" spc="5" dirty="0">
                <a:latin typeface="Arial"/>
                <a:cs typeface="Arial"/>
              </a:rPr>
              <a:t>he</a:t>
            </a:r>
            <a:r>
              <a:rPr sz="3200" spc="-10" dirty="0">
                <a:latin typeface="Arial"/>
                <a:cs typeface="Arial"/>
              </a:rPr>
              <a:t>t</a:t>
            </a:r>
            <a:r>
              <a:rPr sz="3200" spc="5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r</a:t>
            </a:r>
            <a:r>
              <a:rPr sz="3200" spc="5" dirty="0">
                <a:latin typeface="Arial"/>
                <a:cs typeface="Arial"/>
              </a:rPr>
              <a:t>og</a:t>
            </a:r>
            <a:r>
              <a:rPr sz="3200" spc="-5" dirty="0">
                <a:latin typeface="Arial"/>
                <a:cs typeface="Arial"/>
              </a:rPr>
              <a:t>e</a:t>
            </a:r>
            <a:r>
              <a:rPr sz="3200" spc="5" dirty="0">
                <a:latin typeface="Arial"/>
                <a:cs typeface="Arial"/>
              </a:rPr>
              <a:t>nou</a:t>
            </a:r>
            <a:r>
              <a:rPr sz="3200" dirty="0"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16500" y="1602740"/>
            <a:ext cx="3597910" cy="41021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2105" marR="655320" indent="635" algn="ctr">
              <a:lnSpc>
                <a:spcPct val="130000"/>
              </a:lnSpc>
              <a:spcBef>
                <a:spcPts val="95"/>
              </a:spcBef>
            </a:pPr>
            <a:r>
              <a:rPr sz="3200" b="1" dirty="0">
                <a:latin typeface="Arial"/>
                <a:cs typeface="Arial"/>
              </a:rPr>
              <a:t>Mass </a:t>
            </a:r>
            <a:r>
              <a:rPr sz="3200" b="1" spc="-5" dirty="0">
                <a:latin typeface="Arial"/>
                <a:cs typeface="Arial"/>
              </a:rPr>
              <a:t>Society  </a:t>
            </a:r>
            <a:r>
              <a:rPr sz="3200" spc="-5" dirty="0">
                <a:latin typeface="Arial"/>
                <a:cs typeface="Arial"/>
              </a:rPr>
              <a:t>Direct  </a:t>
            </a:r>
            <a:r>
              <a:rPr sz="3200" dirty="0">
                <a:latin typeface="Arial"/>
                <a:cs typeface="Arial"/>
              </a:rPr>
              <a:t>Immediate  Audiences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are</a:t>
            </a:r>
            <a:endParaRPr sz="3200">
              <a:latin typeface="Arial"/>
              <a:cs typeface="Arial"/>
            </a:endParaRPr>
          </a:p>
          <a:p>
            <a:pPr algn="ctr">
              <a:lnSpc>
                <a:spcPts val="3570"/>
              </a:lnSpc>
            </a:pPr>
            <a:r>
              <a:rPr sz="3200" spc="-5" dirty="0">
                <a:latin typeface="Arial"/>
                <a:cs typeface="Arial"/>
              </a:rPr>
              <a:t>passive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participants</a:t>
            </a:r>
            <a:endParaRPr sz="3200">
              <a:latin typeface="Arial"/>
              <a:cs typeface="Arial"/>
            </a:endParaRPr>
          </a:p>
          <a:p>
            <a:pPr marL="620395" marR="611505" indent="-288290">
              <a:lnSpc>
                <a:spcPts val="3570"/>
              </a:lnSpc>
              <a:spcBef>
                <a:spcPts val="1495"/>
              </a:spcBef>
            </a:pPr>
            <a:r>
              <a:rPr sz="3200" dirty="0">
                <a:latin typeface="Arial"/>
                <a:cs typeface="Arial"/>
              </a:rPr>
              <a:t>Audiences </a:t>
            </a:r>
            <a:r>
              <a:rPr sz="3200" spc="-5" dirty="0">
                <a:latin typeface="Arial"/>
                <a:cs typeface="Arial"/>
              </a:rPr>
              <a:t>are  </a:t>
            </a:r>
            <a:r>
              <a:rPr sz="3200" spc="5" dirty="0">
                <a:latin typeface="Arial"/>
                <a:cs typeface="Arial"/>
              </a:rPr>
              <a:t>ho</a:t>
            </a:r>
            <a:r>
              <a:rPr sz="3200" spc="20" dirty="0">
                <a:latin typeface="Arial"/>
                <a:cs typeface="Arial"/>
              </a:rPr>
              <a:t>m</a:t>
            </a:r>
            <a:r>
              <a:rPr sz="3200" spc="-5" dirty="0">
                <a:latin typeface="Arial"/>
                <a:cs typeface="Arial"/>
              </a:rPr>
              <a:t>o</a:t>
            </a:r>
            <a:r>
              <a:rPr sz="3200" spc="5" dirty="0">
                <a:latin typeface="Arial"/>
                <a:cs typeface="Arial"/>
              </a:rPr>
              <a:t>geno</a:t>
            </a:r>
            <a:r>
              <a:rPr sz="3200" spc="-5" dirty="0">
                <a:latin typeface="Arial"/>
                <a:cs typeface="Arial"/>
              </a:rPr>
              <a:t>us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7840" y="1602740"/>
            <a:ext cx="3801745" cy="4646930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1039494">
              <a:lnSpc>
                <a:spcPct val="100000"/>
              </a:lnSpc>
              <a:spcBef>
                <a:spcPts val="1250"/>
              </a:spcBef>
            </a:pPr>
            <a:r>
              <a:rPr sz="3200" b="1" spc="-5" dirty="0">
                <a:latin typeface="Arial"/>
                <a:cs typeface="Arial"/>
              </a:rPr>
              <a:t>Strengths</a:t>
            </a:r>
            <a:endParaRPr sz="3200">
              <a:latin typeface="Arial"/>
              <a:cs typeface="Arial"/>
            </a:endParaRPr>
          </a:p>
          <a:p>
            <a:pPr marL="347345" marR="821055" indent="-335280">
              <a:lnSpc>
                <a:spcPts val="3570"/>
              </a:lnSpc>
              <a:spcBef>
                <a:spcPts val="1490"/>
              </a:spcBef>
            </a:pPr>
            <a:r>
              <a:rPr sz="3200" dirty="0">
                <a:latin typeface="Arial"/>
                <a:cs typeface="Arial"/>
              </a:rPr>
              <a:t>Focus on </a:t>
            </a:r>
            <a:r>
              <a:rPr sz="3200" spc="-5" dirty="0">
                <a:latin typeface="Arial"/>
                <a:cs typeface="Arial"/>
              </a:rPr>
              <a:t>flow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of  </a:t>
            </a:r>
            <a:r>
              <a:rPr sz="3200" spc="-5" dirty="0">
                <a:latin typeface="Arial"/>
                <a:cs typeface="Arial"/>
              </a:rPr>
              <a:t>influence</a:t>
            </a:r>
            <a:endParaRPr sz="3200">
              <a:latin typeface="Arial"/>
              <a:cs typeface="Arial"/>
            </a:endParaRPr>
          </a:p>
          <a:p>
            <a:pPr marL="347345" marR="5080" indent="-335280">
              <a:lnSpc>
                <a:spcPct val="92900"/>
              </a:lnSpc>
              <a:spcBef>
                <a:spcPts val="1360"/>
              </a:spcBef>
            </a:pPr>
            <a:r>
              <a:rPr sz="3200" dirty="0">
                <a:latin typeface="Arial"/>
                <a:cs typeface="Arial"/>
              </a:rPr>
              <a:t>Audiences are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active  participants in the  </a:t>
            </a:r>
            <a:r>
              <a:rPr sz="3200" dirty="0">
                <a:latin typeface="Arial"/>
                <a:cs typeface="Arial"/>
              </a:rPr>
              <a:t>communication  process and </a:t>
            </a:r>
            <a:r>
              <a:rPr sz="3200" spc="-5" dirty="0">
                <a:latin typeface="Arial"/>
                <a:cs typeface="Arial"/>
              </a:rPr>
              <a:t>are  </a:t>
            </a:r>
            <a:r>
              <a:rPr sz="3200" dirty="0">
                <a:latin typeface="Arial"/>
                <a:cs typeface="Arial"/>
              </a:rPr>
              <a:t>seen as part of </a:t>
            </a:r>
            <a:r>
              <a:rPr sz="3200" spc="-5" dirty="0">
                <a:latin typeface="Arial"/>
                <a:cs typeface="Arial"/>
              </a:rPr>
              <a:t>the  society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20850" y="622300"/>
            <a:ext cx="5539740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/>
              <a:t>Two-Step </a:t>
            </a:r>
            <a:r>
              <a:rPr spc="-5" dirty="0"/>
              <a:t>Flow </a:t>
            </a:r>
            <a:r>
              <a:rPr spc="-10" dirty="0"/>
              <a:t>Theory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652009" y="1604009"/>
            <a:ext cx="3683635" cy="4554220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908050">
              <a:lnSpc>
                <a:spcPct val="100000"/>
              </a:lnSpc>
              <a:spcBef>
                <a:spcPts val="1250"/>
              </a:spcBef>
            </a:pPr>
            <a:r>
              <a:rPr sz="3200" b="1" spc="-5" dirty="0">
                <a:latin typeface="Arial"/>
                <a:cs typeface="Arial"/>
              </a:rPr>
              <a:t>Limitations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50"/>
              </a:spcBef>
            </a:pPr>
            <a:r>
              <a:rPr sz="3200" spc="-5" dirty="0">
                <a:latin typeface="Arial"/>
                <a:cs typeface="Arial"/>
              </a:rPr>
              <a:t>Flow </a:t>
            </a:r>
            <a:r>
              <a:rPr sz="3200" dirty="0">
                <a:latin typeface="Arial"/>
                <a:cs typeface="Arial"/>
              </a:rPr>
              <a:t>of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information</a:t>
            </a:r>
            <a:endParaRPr sz="3200">
              <a:latin typeface="Arial"/>
              <a:cs typeface="Arial"/>
            </a:endParaRPr>
          </a:p>
          <a:p>
            <a:pPr marL="12700" marR="209550">
              <a:lnSpc>
                <a:spcPts val="3570"/>
              </a:lnSpc>
              <a:spcBef>
                <a:spcPts val="1495"/>
              </a:spcBef>
            </a:pPr>
            <a:r>
              <a:rPr sz="3200" spc="-5" dirty="0">
                <a:latin typeface="Arial"/>
                <a:cs typeface="Arial"/>
              </a:rPr>
              <a:t>Flow </a:t>
            </a:r>
            <a:r>
              <a:rPr sz="3200" dirty="0">
                <a:latin typeface="Arial"/>
                <a:cs typeface="Arial"/>
              </a:rPr>
              <a:t>of influence</a:t>
            </a:r>
            <a:r>
              <a:rPr sz="3200" spc="-12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is  intersecting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sz="3200" dirty="0">
                <a:latin typeface="Arial"/>
                <a:cs typeface="Arial"/>
              </a:rPr>
              <a:t>More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complex</a:t>
            </a:r>
            <a:endParaRPr sz="3200">
              <a:latin typeface="Arial"/>
              <a:cs typeface="Arial"/>
            </a:endParaRPr>
          </a:p>
          <a:p>
            <a:pPr marL="12700" marR="5080">
              <a:lnSpc>
                <a:spcPts val="3570"/>
              </a:lnSpc>
              <a:spcBef>
                <a:spcPts val="1495"/>
              </a:spcBef>
            </a:pPr>
            <a:r>
              <a:rPr sz="3200" dirty="0">
                <a:latin typeface="Arial"/>
                <a:cs typeface="Arial"/>
              </a:rPr>
              <a:t>More than </a:t>
            </a:r>
            <a:r>
              <a:rPr sz="3200" spc="-10" dirty="0">
                <a:latin typeface="Arial"/>
                <a:cs typeface="Arial"/>
              </a:rPr>
              <a:t>two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steps  </a:t>
            </a:r>
            <a:r>
              <a:rPr sz="3200" spc="-10" dirty="0">
                <a:latin typeface="Arial"/>
                <a:cs typeface="Arial"/>
              </a:rPr>
              <a:t>in </a:t>
            </a:r>
            <a:r>
              <a:rPr sz="3200" spc="-5" dirty="0">
                <a:latin typeface="Arial"/>
                <a:cs typeface="Arial"/>
              </a:rPr>
              <a:t>the flow of  </a:t>
            </a:r>
            <a:r>
              <a:rPr sz="3200" dirty="0">
                <a:latin typeface="Arial"/>
                <a:cs typeface="Arial"/>
              </a:rPr>
              <a:t>communication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60830" y="2785109"/>
            <a:ext cx="5463540" cy="18122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4745"/>
              </a:lnSpc>
              <a:spcBef>
                <a:spcPts val="100"/>
              </a:spcBef>
            </a:pPr>
            <a:r>
              <a:rPr sz="4100" b="1" dirty="0">
                <a:solidFill>
                  <a:srgbClr val="188989"/>
                </a:solidFill>
                <a:latin typeface="Arial"/>
                <a:cs typeface="Arial"/>
              </a:rPr>
              <a:t>3 </a:t>
            </a:r>
            <a:r>
              <a:rPr sz="4100" b="1" spc="-5" dirty="0">
                <a:solidFill>
                  <a:srgbClr val="188989"/>
                </a:solidFill>
                <a:latin typeface="Arial"/>
                <a:cs typeface="Arial"/>
              </a:rPr>
              <a:t>Subsequent</a:t>
            </a:r>
            <a:r>
              <a:rPr sz="4100" b="1" spc="-70" dirty="0">
                <a:solidFill>
                  <a:srgbClr val="188989"/>
                </a:solidFill>
                <a:latin typeface="Arial"/>
                <a:cs typeface="Arial"/>
              </a:rPr>
              <a:t> </a:t>
            </a:r>
            <a:r>
              <a:rPr sz="4100" b="1" spc="-5" dirty="0">
                <a:solidFill>
                  <a:srgbClr val="188989"/>
                </a:solidFill>
                <a:latin typeface="Arial"/>
                <a:cs typeface="Arial"/>
              </a:rPr>
              <a:t>Studies</a:t>
            </a:r>
            <a:endParaRPr sz="4100">
              <a:latin typeface="Arial"/>
              <a:cs typeface="Arial"/>
            </a:endParaRPr>
          </a:p>
          <a:p>
            <a:pPr marL="4445" algn="ctr">
              <a:lnSpc>
                <a:spcPts val="4575"/>
              </a:lnSpc>
            </a:pPr>
            <a:r>
              <a:rPr sz="4100" b="1" dirty="0">
                <a:solidFill>
                  <a:srgbClr val="188989"/>
                </a:solidFill>
                <a:latin typeface="Arial"/>
                <a:cs typeface="Arial"/>
              </a:rPr>
              <a:t>+</a:t>
            </a:r>
            <a:endParaRPr sz="4100">
              <a:latin typeface="Arial"/>
              <a:cs typeface="Arial"/>
            </a:endParaRPr>
          </a:p>
          <a:p>
            <a:pPr marL="142875" algn="ctr">
              <a:lnSpc>
                <a:spcPts val="4750"/>
              </a:lnSpc>
            </a:pPr>
            <a:r>
              <a:rPr sz="4100" b="1" spc="-10" dirty="0">
                <a:solidFill>
                  <a:srgbClr val="188989"/>
                </a:solidFill>
                <a:latin typeface="Arial"/>
                <a:cs typeface="Arial"/>
              </a:rPr>
              <a:t>Elmira</a:t>
            </a:r>
            <a:r>
              <a:rPr sz="4100" b="1" spc="-25" dirty="0">
                <a:solidFill>
                  <a:srgbClr val="188989"/>
                </a:solidFill>
                <a:latin typeface="Arial"/>
                <a:cs typeface="Arial"/>
              </a:rPr>
              <a:t> </a:t>
            </a:r>
            <a:r>
              <a:rPr sz="4100" b="1" spc="-5" dirty="0">
                <a:solidFill>
                  <a:srgbClr val="188989"/>
                </a:solidFill>
                <a:latin typeface="Arial"/>
                <a:cs typeface="Arial"/>
              </a:rPr>
              <a:t>Study</a:t>
            </a:r>
            <a:endParaRPr sz="4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1401</Words>
  <Application>Microsoft Office PowerPoint</Application>
  <PresentationFormat>Custom</PresentationFormat>
  <Paragraphs>186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Slide 1</vt:lpstr>
      <vt:lpstr>The People's Choice</vt:lpstr>
      <vt:lpstr>The People's Choice</vt:lpstr>
      <vt:lpstr>The People's Choice</vt:lpstr>
      <vt:lpstr>The Two-Step Flow Theory</vt:lpstr>
      <vt:lpstr>Slide 6</vt:lpstr>
      <vt:lpstr>Minimal/ Limited Paradigm vs. Mass Society Paradigm</vt:lpstr>
      <vt:lpstr>Two-Step Flow Theory</vt:lpstr>
      <vt:lpstr>Slide 9</vt:lpstr>
      <vt:lpstr>Elmira Study (1948)</vt:lpstr>
      <vt:lpstr>Rovere Study (1949)</vt:lpstr>
      <vt:lpstr>Decatur Study (1945-46)</vt:lpstr>
      <vt:lpstr>Decatur Study (1945-46)</vt:lpstr>
      <vt:lpstr>Decatur Study (1945-46)</vt:lpstr>
      <vt:lpstr>Decatur Study (1945-46)</vt:lpstr>
      <vt:lpstr>Slide 16</vt:lpstr>
      <vt:lpstr>Slide 17</vt:lpstr>
      <vt:lpstr>Drug Study (1955)</vt:lpstr>
      <vt:lpstr>Drug Study (1955)</vt:lpstr>
      <vt:lpstr>Drug Study (1955)</vt:lpstr>
      <vt:lpstr>3 Distinct Sets of Findings</vt:lpstr>
      <vt:lpstr>Impact of Personal Influence</vt:lpstr>
      <vt:lpstr>Personal  Influence vs. Mass  Influence</vt:lpstr>
      <vt:lpstr>Impact of Personal Influence</vt:lpstr>
      <vt:lpstr>Impact of Personal Influence</vt:lpstr>
      <vt:lpstr>Impact of Personal Influence</vt:lpstr>
      <vt:lpstr>Impact of Personal Influence</vt:lpstr>
      <vt:lpstr>Flow of Personal Influence</vt:lpstr>
      <vt:lpstr>Flow of Personal Influence</vt:lpstr>
      <vt:lpstr>Opinion Leaders and the Mass  Media</vt:lpstr>
      <vt:lpstr>Conclusion</vt:lpstr>
      <vt:lpstr>Is Two-Step Flow Theory still  applicable today?</vt:lpstr>
      <vt:lpstr>References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Sehrish Mushtaq</dc:creator>
  <cp:lastModifiedBy>HP</cp:lastModifiedBy>
  <cp:revision>2</cp:revision>
  <dcterms:created xsi:type="dcterms:W3CDTF">2020-09-19T06:18:05Z</dcterms:created>
  <dcterms:modified xsi:type="dcterms:W3CDTF">2020-09-19T06:20:52Z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2013-08-26T00:00:00Z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2020-09-19T00:00:00Z</vt:filetime>
  </property>
</Properties>
</file>